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2"/>
  </p:notesMasterIdLst>
  <p:sldIdLst>
    <p:sldId id="256" r:id="rId2"/>
    <p:sldId id="257" r:id="rId3"/>
    <p:sldId id="291" r:id="rId4"/>
    <p:sldId id="320" r:id="rId5"/>
    <p:sldId id="292" r:id="rId6"/>
    <p:sldId id="293" r:id="rId7"/>
    <p:sldId id="294" r:id="rId8"/>
    <p:sldId id="309" r:id="rId9"/>
    <p:sldId id="295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273" r:id="rId21"/>
  </p:sldIdLst>
  <p:sldSz cx="9144000" cy="5143500" type="screen16x9"/>
  <p:notesSz cx="6858000" cy="9144000"/>
  <p:embeddedFontLs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Lexend Exa" pitchFamily="2" charset="77"/>
      <p:regular r:id="rId27"/>
      <p:bold r:id="rId28"/>
    </p:embeddedFont>
    <p:embeddedFont>
      <p:font typeface="Lexend Exa Medium" pitchFamily="2" charset="77"/>
      <p:regular r:id="rId29"/>
      <p:bold r:id="rId30"/>
    </p:embeddedFont>
    <p:embeddedFont>
      <p:font typeface="Palanquin Dark Medium" panose="020B0604020203020204" pitchFamily="34" charset="77"/>
      <p:regular r:id="rId31"/>
      <p:bold r:id="rId32"/>
    </p:embeddedFont>
    <p:embeddedFont>
      <p:font typeface="Roboto Condensed Light" panose="020F0302020204030204" pitchFamily="34" charset="0"/>
      <p:regular r:id="rId33"/>
      <p: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FE176D-1848-40D3-BFBA-C98DB4E74B33}">
  <a:tblStyle styleId="{E2FE176D-1848-40D3-BFBA-C98DB4E74B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4"/>
  </p:normalViewPr>
  <p:slideViewPr>
    <p:cSldViewPr snapToGrid="0">
      <p:cViewPr>
        <p:scale>
          <a:sx n="400" d="100"/>
          <a:sy n="400" d="100"/>
        </p:scale>
        <p:origin x="-1888" y="-26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-171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Intro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/>
          </a:p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878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/>
          </a:p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Note </a:t>
            </a:r>
            <a:r>
              <a:rPr lang="it-IT" dirty="0" err="1"/>
              <a:t>discrepancy</a:t>
            </a:r>
            <a:r>
              <a:rPr lang="it-IT" dirty="0"/>
              <a:t>,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of the datasets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8281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/>
          </a:p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101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/>
          </a:p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Turns out </a:t>
            </a:r>
            <a:r>
              <a:rPr lang="it-IT" dirty="0" err="1"/>
              <a:t>Indian</a:t>
            </a:r>
            <a:r>
              <a:rPr lang="it-IT" dirty="0"/>
              <a:t> music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listened</a:t>
            </a:r>
            <a:r>
              <a:rPr lang="it-IT" dirty="0"/>
              <a:t>,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kids</a:t>
            </a:r>
            <a:r>
              <a:rPr lang="it-IT" dirty="0"/>
              <a:t> music,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disabled</a:t>
            </a:r>
            <a:r>
              <a:rPr lang="it-IT" dirty="0"/>
              <a:t> </a:t>
            </a:r>
            <a:r>
              <a:rPr lang="it-IT" dirty="0" err="1"/>
              <a:t>comments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1974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/>
          </a:p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Expected</a:t>
            </a:r>
            <a:r>
              <a:rPr lang="it-IT" dirty="0"/>
              <a:t>,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songs</a:t>
            </a:r>
            <a:r>
              <a:rPr lang="it-IT" dirty="0"/>
              <a:t> with </a:t>
            </a:r>
            <a:r>
              <a:rPr lang="it-IT" dirty="0" err="1"/>
              <a:t>very</a:t>
            </a:r>
            <a:r>
              <a:rPr lang="it-IT" dirty="0"/>
              <a:t> big </a:t>
            </a:r>
            <a:r>
              <a:rPr lang="it-IT" dirty="0" err="1"/>
              <a:t>n</a:t>
            </a:r>
            <a:r>
              <a:rPr lang="it-IT" dirty="0"/>
              <a:t> of streams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6119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/>
          </a:p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Shows </a:t>
            </a:r>
            <a:r>
              <a:rPr lang="it-IT" dirty="0" err="1"/>
              <a:t>what</a:t>
            </a:r>
            <a:r>
              <a:rPr lang="it-IT" dirty="0"/>
              <a:t> people like atm.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172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/>
          </a:p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Note the use of random in </a:t>
            </a:r>
            <a:r>
              <a:rPr lang="it-IT" dirty="0" err="1"/>
              <a:t>graphDB</a:t>
            </a:r>
            <a:r>
              <a:rPr lang="it-IT" dirty="0"/>
              <a:t>, </a:t>
            </a:r>
            <a:r>
              <a:rPr lang="it-IT" dirty="0" err="1"/>
              <a:t>very</a:t>
            </a:r>
            <a:r>
              <a:rPr lang="it-IT" dirty="0"/>
              <a:t> hard to use,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bind</a:t>
            </a:r>
            <a:r>
              <a:rPr lang="it-IT" dirty="0"/>
              <a:t> and rand() </a:t>
            </a:r>
            <a:r>
              <a:rPr lang="it-IT" dirty="0" err="1"/>
              <a:t>as</a:t>
            </a:r>
            <a:r>
              <a:rPr lang="it-IT" dirty="0"/>
              <a:t> random </a:t>
            </a:r>
            <a:r>
              <a:rPr lang="it-IT" dirty="0" err="1"/>
              <a:t>ordering</a:t>
            </a:r>
            <a:r>
              <a:rPr lang="it-IT" dirty="0"/>
              <a:t>. Can </a:t>
            </a:r>
            <a:r>
              <a:rPr lang="it-IT" dirty="0" err="1"/>
              <a:t>choose</a:t>
            </a:r>
            <a:r>
              <a:rPr lang="it-IT" dirty="0"/>
              <a:t> </a:t>
            </a:r>
            <a:r>
              <a:rPr lang="it-IT" dirty="0" err="1"/>
              <a:t>threshold</a:t>
            </a:r>
            <a:r>
              <a:rPr lang="it-IT" dirty="0"/>
              <a:t> of key and tempo </a:t>
            </a:r>
            <a:r>
              <a:rPr lang="it-IT" dirty="0" err="1"/>
              <a:t>similarity</a:t>
            </a:r>
            <a:r>
              <a:rPr lang="it-I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16697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/>
          </a:p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1597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/>
          </a:p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411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/>
          </a:p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 out some </a:t>
            </a:r>
            <a:r>
              <a:rPr lang="it-IT" dirty="0" err="1"/>
              <a:t>songs</a:t>
            </a:r>
            <a:r>
              <a:rPr lang="it-IT" dirty="0"/>
              <a:t> with </a:t>
            </a:r>
            <a:r>
              <a:rPr lang="it-IT" dirty="0" err="1"/>
              <a:t>similar</a:t>
            </a:r>
            <a:r>
              <a:rPr lang="it-IT" dirty="0"/>
              <a:t> streams to </a:t>
            </a:r>
            <a:r>
              <a:rPr lang="it-IT" dirty="0" err="1"/>
              <a:t>yt</a:t>
            </a:r>
            <a:r>
              <a:rPr lang="it-IT" dirty="0"/>
              <a:t> video </a:t>
            </a:r>
            <a:r>
              <a:rPr lang="it-IT" dirty="0" err="1"/>
              <a:t>views</a:t>
            </a:r>
            <a:r>
              <a:rPr lang="it-IT" dirty="0"/>
              <a:t>. A </a:t>
            </a:r>
            <a:r>
              <a:rPr lang="it-IT" dirty="0" err="1"/>
              <a:t>lot</a:t>
            </a:r>
            <a:r>
              <a:rPr lang="it-IT" dirty="0"/>
              <a:t> of </a:t>
            </a:r>
            <a:r>
              <a:rPr lang="it-IT" dirty="0" err="1"/>
              <a:t>popular</a:t>
            </a:r>
            <a:r>
              <a:rPr lang="it-IT" dirty="0"/>
              <a:t> </a:t>
            </a:r>
            <a:r>
              <a:rPr lang="it-IT" dirty="0" err="1"/>
              <a:t>songs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way </a:t>
            </a:r>
            <a:r>
              <a:rPr lang="it-IT" dirty="0" err="1"/>
              <a:t>higher</a:t>
            </a:r>
            <a:r>
              <a:rPr lang="it-IT" dirty="0"/>
              <a:t> streams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views</a:t>
            </a:r>
            <a:r>
              <a:rPr lang="it-I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1489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c93c893a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0c93c893a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Topic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popular</a:t>
            </a:r>
            <a:r>
              <a:rPr lang="it-IT" dirty="0"/>
              <a:t> </a:t>
            </a:r>
            <a:r>
              <a:rPr lang="it-IT" dirty="0" err="1"/>
              <a:t>spotify</a:t>
            </a:r>
            <a:r>
              <a:rPr lang="it-IT" dirty="0"/>
              <a:t> </a:t>
            </a:r>
            <a:r>
              <a:rPr lang="it-IT" dirty="0" err="1"/>
              <a:t>songs</a:t>
            </a:r>
            <a:r>
              <a:rPr lang="it-IT" dirty="0"/>
              <a:t> (with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related</a:t>
            </a:r>
            <a:r>
              <a:rPr lang="it-IT" dirty="0"/>
              <a:t> info) and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youtube</a:t>
            </a:r>
            <a:r>
              <a:rPr lang="it-IT" dirty="0"/>
              <a:t> video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2c22aa9c2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22c22aa9c2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2c22aa9c2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22c22aa9c2d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Datasets from </a:t>
            </a:r>
            <a:r>
              <a:rPr lang="it-IT" dirty="0" err="1"/>
              <a:t>kaggle</a:t>
            </a:r>
            <a:r>
              <a:rPr lang="it-IT" dirty="0"/>
              <a:t>, 30.8 MB (</a:t>
            </a:r>
            <a:r>
              <a:rPr lang="it-IT" dirty="0" err="1"/>
              <a:t>about</a:t>
            </a:r>
            <a:r>
              <a:rPr lang="it-IT" dirty="0"/>
              <a:t> 20k </a:t>
            </a:r>
            <a:r>
              <a:rPr lang="it-IT" dirty="0" err="1"/>
              <a:t>rows</a:t>
            </a:r>
            <a:r>
              <a:rPr lang="it-IT" dirty="0"/>
              <a:t>) and 8 MB (28k </a:t>
            </a:r>
            <a:r>
              <a:rPr lang="it-IT" dirty="0" err="1"/>
              <a:t>rows</a:t>
            </a:r>
            <a:r>
              <a:rPr lang="it-IT" dirty="0"/>
              <a:t>),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columns</a:t>
            </a:r>
            <a:r>
              <a:rPr lang="it-IT" dirty="0"/>
              <a:t>, some of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removed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4516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28b3d9679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28b3d9679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Data </a:t>
            </a:r>
            <a:r>
              <a:rPr lang="it-IT" dirty="0" err="1"/>
              <a:t>Clean</a:t>
            </a:r>
            <a:r>
              <a:rPr lang="it-IT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be multiple lines </a:t>
            </a:r>
            <a:r>
              <a:rPr lang="it-IT" dirty="0" err="1"/>
              <a:t>referring</a:t>
            </a:r>
            <a:r>
              <a:rPr lang="it-IT" dirty="0"/>
              <a:t> to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song</a:t>
            </a:r>
            <a:r>
              <a:rPr lang="it-IT" dirty="0"/>
              <a:t>, for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a </a:t>
            </a:r>
            <a:r>
              <a:rPr lang="it-IT" dirty="0" err="1"/>
              <a:t>song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made by multiple </a:t>
            </a:r>
            <a:r>
              <a:rPr lang="it-IT" dirty="0" err="1"/>
              <a:t>artists</a:t>
            </a:r>
            <a:r>
              <a:rPr lang="it-IT" dirty="0"/>
              <a:t>,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 for </a:t>
            </a:r>
            <a:r>
              <a:rPr lang="it-IT" dirty="0" err="1"/>
              <a:t>everything</a:t>
            </a:r>
            <a:r>
              <a:rPr lang="it-IT" dirty="0"/>
              <a:t> </a:t>
            </a:r>
            <a:r>
              <a:rPr lang="it-IT" dirty="0" err="1"/>
              <a:t>except</a:t>
            </a:r>
            <a:r>
              <a:rPr lang="it-IT" dirty="0"/>
              <a:t> for the </a:t>
            </a:r>
            <a:r>
              <a:rPr lang="it-IT" dirty="0" err="1"/>
              <a:t>artist</a:t>
            </a:r>
            <a:r>
              <a:rPr lang="it-IT" dirty="0"/>
              <a:t>. </a:t>
            </a:r>
            <a:r>
              <a:rPr lang="it-IT" dirty="0" err="1"/>
              <a:t>Sometimes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happens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some </a:t>
            </a:r>
            <a:r>
              <a:rPr lang="it-IT" dirty="0" err="1"/>
              <a:t>values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the </a:t>
            </a:r>
            <a:r>
              <a:rPr lang="it-IT" dirty="0" err="1"/>
              <a:t>same</a:t>
            </a:r>
            <a:r>
              <a:rPr lang="it-IT" dirty="0"/>
              <a:t>, are </a:t>
            </a:r>
            <a:r>
              <a:rPr lang="it-IT" dirty="0" err="1"/>
              <a:t>actually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, </a:t>
            </a:r>
            <a:r>
              <a:rPr lang="it-IT" dirty="0" err="1"/>
              <a:t>probably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conseguence</a:t>
            </a:r>
            <a:r>
              <a:rPr lang="it-IT" dirty="0"/>
              <a:t> of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data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taken</a:t>
            </a:r>
            <a:r>
              <a:rPr lang="it-IT" dirty="0"/>
              <a:t> in </a:t>
            </a:r>
            <a:r>
              <a:rPr lang="it-IT" dirty="0" err="1"/>
              <a:t>different</a:t>
            </a:r>
            <a:r>
              <a:rPr lang="it-IT" dirty="0"/>
              <a:t> moments and some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changed</a:t>
            </a:r>
            <a:r>
              <a:rPr lang="it-IT" dirty="0"/>
              <a:t> in the </a:t>
            </a:r>
            <a:r>
              <a:rPr lang="it-IT" dirty="0" err="1"/>
              <a:t>meanwhile</a:t>
            </a:r>
            <a:r>
              <a:rPr lang="it-IT" dirty="0"/>
              <a:t>. In </a:t>
            </a:r>
            <a:r>
              <a:rPr lang="it-IT" dirty="0" err="1"/>
              <a:t>particular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streams of a </a:t>
            </a:r>
            <a:r>
              <a:rPr lang="it-IT" dirty="0" err="1"/>
              <a:t>song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 in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rows</a:t>
            </a:r>
            <a:r>
              <a:rPr lang="it-IT" dirty="0"/>
              <a:t>,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song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keep</a:t>
            </a:r>
            <a:r>
              <a:rPr lang="it-IT" dirty="0"/>
              <a:t> the </a:t>
            </a:r>
            <a:r>
              <a:rPr lang="it-IT" dirty="0" err="1"/>
              <a:t>highest</a:t>
            </a:r>
            <a:r>
              <a:rPr lang="it-IT" dirty="0"/>
              <a:t>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stream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monotonous</a:t>
            </a:r>
            <a:r>
              <a:rPr lang="it-IT" dirty="0"/>
              <a:t>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of time (and </a:t>
            </a:r>
            <a:r>
              <a:rPr lang="it-IT" dirty="0" err="1"/>
              <a:t>thus</a:t>
            </a:r>
            <a:r>
              <a:rPr lang="it-IT" dirty="0"/>
              <a:t> the </a:t>
            </a:r>
            <a:r>
              <a:rPr lang="it-IT" dirty="0" err="1"/>
              <a:t>highest</a:t>
            </a:r>
            <a:r>
              <a:rPr lang="it-IT" dirty="0"/>
              <a:t>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recent</a:t>
            </a:r>
            <a:r>
              <a:rPr lang="it-IT" dirty="0"/>
              <a:t>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resoning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made for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comments</a:t>
            </a:r>
            <a:r>
              <a:rPr lang="it-IT" dirty="0"/>
              <a:t>, likes, </a:t>
            </a:r>
            <a:r>
              <a:rPr lang="it-IT" dirty="0" err="1"/>
              <a:t>views</a:t>
            </a:r>
            <a:r>
              <a:rPr lang="it-IT" dirty="0"/>
              <a:t> and for the </a:t>
            </a:r>
            <a:r>
              <a:rPr lang="it-IT" dirty="0" err="1"/>
              <a:t>officiality</a:t>
            </a:r>
            <a:r>
              <a:rPr lang="it-IT" dirty="0"/>
              <a:t> of the video of a </a:t>
            </a:r>
            <a:r>
              <a:rPr lang="it-IT" dirty="0" err="1"/>
              <a:t>song</a:t>
            </a:r>
            <a:r>
              <a:rPr lang="it-IT" dirty="0"/>
              <a:t>. In </a:t>
            </a:r>
            <a:r>
              <a:rPr lang="it-IT" dirty="0" err="1"/>
              <a:t>this</a:t>
            </a:r>
            <a:r>
              <a:rPr lang="it-IT" dirty="0"/>
              <a:t> case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assumed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</a:t>
            </a:r>
            <a:r>
              <a:rPr lang="it-IT" dirty="0" err="1"/>
              <a:t>row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in </a:t>
            </a:r>
            <a:r>
              <a:rPr lang="it-IT" dirty="0" err="1"/>
              <a:t>cronological</a:t>
            </a:r>
            <a:r>
              <a:rPr lang="it-IT" dirty="0"/>
              <a:t> order and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kept</a:t>
            </a:r>
            <a:r>
              <a:rPr lang="it-IT" dirty="0"/>
              <a:t> the last </a:t>
            </a:r>
            <a:r>
              <a:rPr lang="it-IT" dirty="0" err="1"/>
              <a:t>values</a:t>
            </a:r>
            <a:r>
              <a:rPr lang="it-IT" dirty="0"/>
              <a:t> (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assumption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mandatory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recent</a:t>
            </a:r>
            <a:r>
              <a:rPr lang="it-IT" dirty="0"/>
              <a:t> </a:t>
            </a:r>
            <a:r>
              <a:rPr lang="it-IT" dirty="0" err="1"/>
              <a:t>officiality</a:t>
            </a:r>
            <a:r>
              <a:rPr lang="it-IT" dirty="0"/>
              <a:t>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cannot</a:t>
            </a:r>
            <a:r>
              <a:rPr lang="it-IT" dirty="0"/>
              <a:t> be </a:t>
            </a:r>
            <a:r>
              <a:rPr lang="it-IT" dirty="0" err="1"/>
              <a:t>choosen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the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merged</a:t>
            </a:r>
            <a:r>
              <a:rPr lang="it-IT" dirty="0"/>
              <a:t> the </a:t>
            </a:r>
            <a:r>
              <a:rPr lang="it-IT" dirty="0" err="1"/>
              <a:t>rows</a:t>
            </a:r>
            <a:r>
              <a:rPr lang="it-IT" dirty="0"/>
              <a:t> of the </a:t>
            </a:r>
            <a:r>
              <a:rPr lang="it-IT" dirty="0" err="1"/>
              <a:t>two</a:t>
            </a:r>
            <a:r>
              <a:rPr lang="it-IT" dirty="0"/>
              <a:t> database </a:t>
            </a:r>
            <a:r>
              <a:rPr lang="it-IT" dirty="0" err="1"/>
              <a:t>based</a:t>
            </a:r>
            <a:r>
              <a:rPr lang="it-IT" dirty="0"/>
              <a:t> on the track id (</a:t>
            </a:r>
            <a:r>
              <a:rPr lang="it-IT" dirty="0" err="1"/>
              <a:t>both</a:t>
            </a:r>
            <a:r>
              <a:rPr lang="it-IT" dirty="0"/>
              <a:t> datasets </a:t>
            </a:r>
            <a:r>
              <a:rPr lang="it-IT" dirty="0" err="1"/>
              <a:t>had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). One of the </a:t>
            </a:r>
            <a:r>
              <a:rPr lang="it-IT" dirty="0" err="1"/>
              <a:t>two</a:t>
            </a:r>
            <a:r>
              <a:rPr lang="it-IT" dirty="0"/>
              <a:t> datasets </a:t>
            </a:r>
            <a:r>
              <a:rPr lang="it-IT" dirty="0" err="1"/>
              <a:t>had</a:t>
            </a:r>
            <a:r>
              <a:rPr lang="it-IT" dirty="0"/>
              <a:t> the track id in the format "</a:t>
            </a:r>
            <a:r>
              <a:rPr lang="it-IT" dirty="0" err="1"/>
              <a:t>spotify:track</a:t>
            </a:r>
            <a:r>
              <a:rPr lang="it-IT" dirty="0"/>
              <a:t>:&lt;id&gt;" (for </a:t>
            </a:r>
            <a:r>
              <a:rPr lang="it-IT" dirty="0" err="1"/>
              <a:t>example</a:t>
            </a:r>
            <a:r>
              <a:rPr lang="it-IT" dirty="0"/>
              <a:t> "spotify:track:0d28khcov6AiegSCpG5TuT" </a:t>
            </a:r>
            <a:r>
              <a:rPr lang="it-IT" dirty="0" err="1"/>
              <a:t>while</a:t>
            </a:r>
            <a:r>
              <a:rPr lang="it-IT" dirty="0"/>
              <a:t> the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had</a:t>
            </a:r>
            <a:r>
              <a:rPr lang="it-IT" dirty="0"/>
              <a:t> "&lt;id&gt;" (for </a:t>
            </a:r>
            <a:r>
              <a:rPr lang="it-IT" dirty="0" err="1"/>
              <a:t>example</a:t>
            </a:r>
            <a:r>
              <a:rPr lang="it-IT" dirty="0"/>
              <a:t> "0d28khcov6AiegSCpG5TuT") 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edited</a:t>
            </a:r>
            <a:r>
              <a:rPr lang="it-IT" dirty="0"/>
              <a:t> the first one in order to </a:t>
            </a:r>
            <a:r>
              <a:rPr lang="it-IT" dirty="0" err="1"/>
              <a:t>have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format of the second one.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Data Load: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 of the </a:t>
            </a:r>
            <a:r>
              <a:rPr lang="it-IT" dirty="0" err="1"/>
              <a:t>merged</a:t>
            </a:r>
            <a:r>
              <a:rPr lang="it-IT" dirty="0"/>
              <a:t> dataset </a:t>
            </a:r>
            <a:r>
              <a:rPr lang="it-IT" dirty="0" err="1"/>
              <a:t>we</a:t>
            </a:r>
            <a:r>
              <a:rPr lang="it-IT" dirty="0"/>
              <a:t> create a </a:t>
            </a:r>
            <a:r>
              <a:rPr lang="it-IT" dirty="0" err="1"/>
              <a:t>node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entity</a:t>
            </a:r>
            <a:r>
              <a:rPr lang="it-IT" dirty="0"/>
              <a:t> (</a:t>
            </a:r>
            <a:r>
              <a:rPr lang="it-IT" dirty="0" err="1"/>
              <a:t>based</a:t>
            </a:r>
            <a:r>
              <a:rPr lang="it-IT" dirty="0"/>
              <a:t> on the </a:t>
            </a:r>
            <a:r>
              <a:rPr lang="it-IT" dirty="0" err="1"/>
              <a:t>ontology</a:t>
            </a:r>
            <a:r>
              <a:rPr lang="it-IT" dirty="0"/>
              <a:t>),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check </a:t>
            </a:r>
            <a:r>
              <a:rPr lang="it-IT" dirty="0" err="1"/>
              <a:t>whether</a:t>
            </a:r>
            <a:r>
              <a:rPr lang="it-IT" dirty="0"/>
              <a:t> the </a:t>
            </a:r>
            <a:r>
              <a:rPr lang="it-IT" dirty="0" err="1"/>
              <a:t>entity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added</a:t>
            </a:r>
            <a:r>
              <a:rPr lang="it-IT" dirty="0"/>
              <a:t> to the </a:t>
            </a:r>
            <a:r>
              <a:rPr lang="it-IT" dirty="0" err="1"/>
              <a:t>graph</a:t>
            </a:r>
            <a:r>
              <a:rPr lang="it-IT" dirty="0"/>
              <a:t> and,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and </a:t>
            </a:r>
            <a:r>
              <a:rPr lang="it-IT" dirty="0" err="1"/>
              <a:t>its</a:t>
            </a:r>
            <a:r>
              <a:rPr lang="it-IT" dirty="0"/>
              <a:t> data </a:t>
            </a:r>
            <a:r>
              <a:rPr lang="it-IT" dirty="0" err="1"/>
              <a:t>property</a:t>
            </a:r>
            <a:r>
              <a:rPr lang="it-IT" dirty="0"/>
              <a:t>. Once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entities</a:t>
            </a:r>
            <a:r>
              <a:rPr lang="it-IT" dirty="0"/>
              <a:t> of a </a:t>
            </a:r>
            <a:r>
              <a:rPr lang="it-IT" dirty="0" err="1"/>
              <a:t>row</a:t>
            </a:r>
            <a:r>
              <a:rPr lang="it-IT" dirty="0"/>
              <a:t> are </a:t>
            </a:r>
            <a:r>
              <a:rPr lang="it-IT" dirty="0" err="1"/>
              <a:t>added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link </a:t>
            </a:r>
            <a:r>
              <a:rPr lang="it-IT" dirty="0" err="1"/>
              <a:t>them</a:t>
            </a:r>
            <a:r>
              <a:rPr lang="it-IT" dirty="0"/>
              <a:t> (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weren't</a:t>
            </a:r>
            <a:r>
              <a:rPr lang="it-IT" dirty="0"/>
              <a:t>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linked</a:t>
            </a:r>
            <a:r>
              <a:rPr lang="it-IT" dirty="0"/>
              <a:t> in a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iteration</a:t>
            </a:r>
            <a:r>
              <a:rPr lang="it-IT" dirty="0"/>
              <a:t>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At the end </a:t>
            </a:r>
            <a:r>
              <a:rPr lang="it-IT" dirty="0" err="1"/>
              <a:t>everything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serialized</a:t>
            </a:r>
            <a:r>
              <a:rPr lang="it-IT" dirty="0"/>
              <a:t> and </a:t>
            </a:r>
            <a:r>
              <a:rPr lang="it-IT" dirty="0" err="1"/>
              <a:t>saved</a:t>
            </a:r>
            <a:r>
              <a:rPr lang="it-IT" dirty="0"/>
              <a:t> in </a:t>
            </a:r>
            <a:r>
              <a:rPr lang="it-IT" dirty="0" err="1"/>
              <a:t>turtle</a:t>
            </a:r>
            <a:r>
              <a:rPr lang="it-IT" dirty="0"/>
              <a:t> format.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7609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2c22aa9c2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2c22aa9c2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ontology</a:t>
            </a:r>
            <a:r>
              <a:rPr lang="it-IT" dirty="0"/>
              <a:t> schema,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big </a:t>
            </a:r>
            <a:r>
              <a:rPr lang="it-IT" dirty="0" err="1"/>
              <a:t>but</a:t>
            </a:r>
            <a:r>
              <a:rPr lang="it-IT" dirty="0"/>
              <a:t> with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essentials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541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2c22aa9c2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2c22aa9c2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Spotify </a:t>
            </a:r>
            <a:r>
              <a:rPr lang="it-IT" dirty="0" err="1"/>
              <a:t>song</a:t>
            </a:r>
            <a:r>
              <a:rPr lang="it-IT" dirty="0"/>
              <a:t> with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info. </a:t>
            </a:r>
            <a:r>
              <a:rPr lang="it-IT" dirty="0" err="1"/>
              <a:t>Published</a:t>
            </a:r>
            <a:r>
              <a:rPr lang="it-IT" dirty="0"/>
              <a:t> by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least</a:t>
            </a:r>
            <a:r>
              <a:rPr lang="it-IT" dirty="0"/>
              <a:t> an Artist (</a:t>
            </a:r>
            <a:r>
              <a:rPr lang="it-IT" dirty="0" err="1"/>
              <a:t>wich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subclass</a:t>
            </a:r>
            <a:r>
              <a:rPr lang="it-IT" dirty="0"/>
              <a:t> of </a:t>
            </a:r>
            <a:r>
              <a:rPr lang="it-IT" dirty="0" err="1"/>
              <a:t>Person</a:t>
            </a:r>
            <a:r>
              <a:rPr lang="it-IT" dirty="0"/>
              <a:t>) and viceversa. Can be part of a playlist,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one or more </a:t>
            </a:r>
            <a:r>
              <a:rPr lang="it-IT" dirty="0" err="1"/>
              <a:t>genres</a:t>
            </a:r>
            <a:r>
              <a:rPr lang="it-IT" dirty="0"/>
              <a:t>. </a:t>
            </a:r>
            <a:r>
              <a:rPr lang="it-IT" dirty="0" err="1"/>
              <a:t>Genres</a:t>
            </a:r>
            <a:r>
              <a:rPr lang="it-IT" dirty="0"/>
              <a:t> </a:t>
            </a:r>
            <a:r>
              <a:rPr lang="it-IT" dirty="0" err="1"/>
              <a:t>modeled</a:t>
            </a:r>
            <a:r>
              <a:rPr lang="it-IT" dirty="0"/>
              <a:t> with </a:t>
            </a:r>
            <a:r>
              <a:rPr lang="it-IT" dirty="0" err="1"/>
              <a:t>skos</a:t>
            </a:r>
            <a:r>
              <a:rPr lang="it-IT" dirty="0"/>
              <a:t> (</a:t>
            </a:r>
            <a:r>
              <a:rPr lang="it-IT" dirty="0" err="1"/>
              <a:t>broader</a:t>
            </a:r>
            <a:r>
              <a:rPr lang="it-IT" dirty="0"/>
              <a:t> &amp; </a:t>
            </a:r>
            <a:r>
              <a:rPr lang="it-IT" dirty="0" err="1"/>
              <a:t>narrower</a:t>
            </a:r>
            <a:r>
              <a:rPr lang="it-IT" dirty="0"/>
              <a:t> for </a:t>
            </a:r>
            <a:r>
              <a:rPr lang="it-IT" dirty="0" err="1"/>
              <a:t>subgenres</a:t>
            </a:r>
            <a:r>
              <a:rPr lang="it-IT" dirty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859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2c22aa9c2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2c22aa9c2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Song </a:t>
            </a:r>
            <a:r>
              <a:rPr lang="it-IT" dirty="0" err="1"/>
              <a:t>belongs</a:t>
            </a:r>
            <a:r>
              <a:rPr lang="it-IT" dirty="0"/>
              <a:t> to an album </a:t>
            </a:r>
            <a:r>
              <a:rPr lang="it-IT" dirty="0" err="1"/>
              <a:t>which</a:t>
            </a:r>
            <a:r>
              <a:rPr lang="it-IT" dirty="0"/>
              <a:t> can be of </a:t>
            </a:r>
            <a:r>
              <a:rPr lang="it-IT" dirty="0" err="1"/>
              <a:t>type</a:t>
            </a:r>
            <a:r>
              <a:rPr lang="it-IT" dirty="0"/>
              <a:t> single (so </a:t>
            </a:r>
            <a:r>
              <a:rPr lang="it-IT" dirty="0" err="1"/>
              <a:t>contains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the </a:t>
            </a:r>
            <a:r>
              <a:rPr lang="it-IT" dirty="0" err="1"/>
              <a:t>song</a:t>
            </a:r>
            <a:r>
              <a:rPr lang="it-IT" dirty="0"/>
              <a:t>), or album or compilation (</a:t>
            </a:r>
            <a:r>
              <a:rPr lang="it-IT" dirty="0" err="1"/>
              <a:t>both</a:t>
            </a:r>
            <a:r>
              <a:rPr lang="it-IT" dirty="0"/>
              <a:t> can </a:t>
            </a:r>
            <a:r>
              <a:rPr lang="it-IT" dirty="0" err="1"/>
              <a:t>contain</a:t>
            </a:r>
            <a:r>
              <a:rPr lang="it-IT" dirty="0"/>
              <a:t> more </a:t>
            </a:r>
            <a:r>
              <a:rPr lang="it-IT" dirty="0" err="1"/>
              <a:t>than</a:t>
            </a:r>
            <a:r>
              <a:rPr lang="it-IT" dirty="0"/>
              <a:t> 1 </a:t>
            </a:r>
            <a:r>
              <a:rPr lang="it-IT" dirty="0" err="1"/>
              <a:t>song</a:t>
            </a:r>
            <a:r>
              <a:rPr lang="it-IT" dirty="0"/>
              <a:t>). Song be </a:t>
            </a:r>
            <a:r>
              <a:rPr lang="it-IT" dirty="0" err="1"/>
              <a:t>song</a:t>
            </a:r>
            <a:r>
              <a:rPr lang="it-IT" dirty="0"/>
              <a:t> of a </a:t>
            </a:r>
            <a:r>
              <a:rPr lang="it-IT" dirty="0" err="1"/>
              <a:t>youtube</a:t>
            </a:r>
            <a:r>
              <a:rPr lang="it-IT" dirty="0"/>
              <a:t> video (</a:t>
            </a:r>
            <a:r>
              <a:rPr lang="it-IT" dirty="0" err="1"/>
              <a:t>all</a:t>
            </a:r>
            <a:r>
              <a:rPr lang="it-IT" dirty="0"/>
              <a:t> info </a:t>
            </a:r>
            <a:r>
              <a:rPr lang="it-IT" dirty="0" err="1"/>
              <a:t>about</a:t>
            </a:r>
            <a:r>
              <a:rPr lang="it-IT" dirty="0"/>
              <a:t> video), </a:t>
            </a:r>
            <a:r>
              <a:rPr lang="it-IT" dirty="0" err="1"/>
              <a:t>uploaded</a:t>
            </a:r>
            <a:r>
              <a:rPr lang="it-IT" dirty="0"/>
              <a:t> by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channel</a:t>
            </a:r>
            <a:r>
              <a:rPr lang="it-I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4199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2c22aa9c2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2c22aa9c2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tried</a:t>
            </a:r>
            <a:r>
              <a:rPr lang="it-IT" dirty="0"/>
              <a:t> </a:t>
            </a:r>
            <a:r>
              <a:rPr lang="it-IT" dirty="0" err="1"/>
              <a:t>validation</a:t>
            </a:r>
            <a:r>
              <a:rPr lang="it-IT" dirty="0"/>
              <a:t> with SHACL to make sure </a:t>
            </a:r>
            <a:r>
              <a:rPr lang="it-IT" dirty="0" err="1"/>
              <a:t>everything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correct</a:t>
            </a:r>
            <a:r>
              <a:rPr lang="it-IT" dirty="0"/>
              <a:t> and </a:t>
            </a:r>
            <a:r>
              <a:rPr lang="it-IT" dirty="0" err="1"/>
              <a:t>checked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error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appeared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data </a:t>
            </a:r>
            <a:r>
              <a:rPr lang="it-IT" dirty="0" err="1"/>
              <a:t>cleaning</a:t>
            </a:r>
            <a:r>
              <a:rPr lang="it-IT" dirty="0"/>
              <a:t>, </a:t>
            </a:r>
            <a:r>
              <a:rPr lang="it-IT" dirty="0" err="1"/>
              <a:t>merging</a:t>
            </a:r>
            <a:r>
              <a:rPr lang="it-IT" dirty="0"/>
              <a:t> and loading.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3310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b3d9679f_0_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/>
          </a:p>
        </p:txBody>
      </p:sp>
      <p:sp>
        <p:nvSpPr>
          <p:cNvPr id="149" name="Google Shape;149;g228b3d9679f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-34075" y="-3343400"/>
            <a:ext cx="9463500" cy="4432500"/>
          </a:xfrm>
          <a:prstGeom prst="wave">
            <a:avLst>
              <a:gd name="adj1" fmla="val 8291"/>
              <a:gd name="adj2" fmla="val -142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712400" y="4225318"/>
            <a:ext cx="1606800" cy="1606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100" y="2228613"/>
            <a:ext cx="6999300" cy="147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13100" y="3881013"/>
            <a:ext cx="4060800" cy="475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13100" y="-1851325"/>
            <a:ext cx="3858900" cy="3858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/>
          <p:nvPr/>
        </p:nvSpPr>
        <p:spPr>
          <a:xfrm>
            <a:off x="713100" y="3698995"/>
            <a:ext cx="2283300" cy="2283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1"/>
          <p:cNvSpPr/>
          <p:nvPr/>
        </p:nvSpPr>
        <p:spPr>
          <a:xfrm>
            <a:off x="713100" y="355752"/>
            <a:ext cx="7717800" cy="4609200"/>
          </a:xfrm>
          <a:prstGeom prst="wave">
            <a:avLst>
              <a:gd name="adj1" fmla="val 10100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/>
          <p:nvPr/>
        </p:nvSpPr>
        <p:spPr>
          <a:xfrm>
            <a:off x="6147600" y="-824505"/>
            <a:ext cx="2283300" cy="2283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1"/>
          <p:cNvSpPr/>
          <p:nvPr/>
        </p:nvSpPr>
        <p:spPr>
          <a:xfrm>
            <a:off x="-7249800" y="355752"/>
            <a:ext cx="7717800" cy="4609200"/>
          </a:xfrm>
          <a:prstGeom prst="wave">
            <a:avLst>
              <a:gd name="adj1" fmla="val 10100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1"/>
          <p:cNvSpPr/>
          <p:nvPr/>
        </p:nvSpPr>
        <p:spPr>
          <a:xfrm>
            <a:off x="8676000" y="355752"/>
            <a:ext cx="7717800" cy="4609200"/>
          </a:xfrm>
          <a:prstGeom prst="wave">
            <a:avLst>
              <a:gd name="adj1" fmla="val 10100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1750"/>
            <a:ext cx="6576000" cy="15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1"/>
          </p:nvPr>
        </p:nvSpPr>
        <p:spPr>
          <a:xfrm>
            <a:off x="1284000" y="310895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/>
          <p:nvPr/>
        </p:nvSpPr>
        <p:spPr>
          <a:xfrm>
            <a:off x="8430912" y="373115"/>
            <a:ext cx="1215900" cy="1215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3"/>
          <p:cNvSpPr/>
          <p:nvPr/>
        </p:nvSpPr>
        <p:spPr>
          <a:xfrm>
            <a:off x="-484888" y="3554465"/>
            <a:ext cx="1215900" cy="1215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3"/>
          <p:cNvSpPr/>
          <p:nvPr/>
        </p:nvSpPr>
        <p:spPr>
          <a:xfrm rot="-5400000" flipH="1">
            <a:off x="1926000" y="-2177700"/>
            <a:ext cx="5292000" cy="9609300"/>
          </a:xfrm>
          <a:prstGeom prst="wave">
            <a:avLst>
              <a:gd name="adj1" fmla="val 4007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/>
          <p:nvPr/>
        </p:nvSpPr>
        <p:spPr>
          <a:xfrm rot="10800000" flipH="1">
            <a:off x="-455100" y="-693300"/>
            <a:ext cx="10054200" cy="65301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3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/>
          <p:nvPr/>
        </p:nvSpPr>
        <p:spPr>
          <a:xfrm rot="5400000" flipH="1">
            <a:off x="1926000" y="-2187050"/>
            <a:ext cx="5292000" cy="9609300"/>
          </a:xfrm>
          <a:prstGeom prst="wave">
            <a:avLst>
              <a:gd name="adj1" fmla="val 4007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5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 rot="10800000" flipH="1">
            <a:off x="-34075" y="-590025"/>
            <a:ext cx="9463500" cy="5946000"/>
          </a:xfrm>
          <a:prstGeom prst="wave">
            <a:avLst>
              <a:gd name="adj1" fmla="val 8291"/>
              <a:gd name="adj2" fmla="val -142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9"/>
          <p:cNvSpPr/>
          <p:nvPr/>
        </p:nvSpPr>
        <p:spPr>
          <a:xfrm rot="10800000" flipH="1">
            <a:off x="5906861" y="4606463"/>
            <a:ext cx="2682000" cy="2682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1327950" y="539400"/>
            <a:ext cx="6488100" cy="4242000"/>
          </a:xfrm>
          <a:prstGeom prst="wave">
            <a:avLst>
              <a:gd name="adj1" fmla="val 10100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16;p3"/>
          <p:cNvGrpSpPr/>
          <p:nvPr/>
        </p:nvGrpSpPr>
        <p:grpSpPr>
          <a:xfrm>
            <a:off x="-5459925" y="539400"/>
            <a:ext cx="6488100" cy="4242000"/>
            <a:chOff x="-5459925" y="539400"/>
            <a:chExt cx="6488100" cy="4242000"/>
          </a:xfrm>
        </p:grpSpPr>
        <p:sp>
          <p:nvSpPr>
            <p:cNvPr id="17" name="Google Shape;17;p3"/>
            <p:cNvSpPr/>
            <p:nvPr/>
          </p:nvSpPr>
          <p:spPr>
            <a:xfrm>
              <a:off x="-5459925" y="539400"/>
              <a:ext cx="6488100" cy="4242000"/>
            </a:xfrm>
            <a:prstGeom prst="wave">
              <a:avLst>
                <a:gd name="adj1" fmla="val 10100"/>
                <a:gd name="adj2" fmla="val 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-911700" y="2653412"/>
              <a:ext cx="1624800" cy="1624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3"/>
          <p:cNvGrpSpPr/>
          <p:nvPr/>
        </p:nvGrpSpPr>
        <p:grpSpPr>
          <a:xfrm>
            <a:off x="8115825" y="539400"/>
            <a:ext cx="6488100" cy="4242000"/>
            <a:chOff x="8115825" y="539400"/>
            <a:chExt cx="6488100" cy="4242000"/>
          </a:xfrm>
        </p:grpSpPr>
        <p:sp>
          <p:nvSpPr>
            <p:cNvPr id="20" name="Google Shape;20;p3"/>
            <p:cNvSpPr/>
            <p:nvPr/>
          </p:nvSpPr>
          <p:spPr>
            <a:xfrm>
              <a:off x="8115825" y="539400"/>
              <a:ext cx="6488100" cy="4242000"/>
            </a:xfrm>
            <a:prstGeom prst="wave">
              <a:avLst>
                <a:gd name="adj1" fmla="val 10100"/>
                <a:gd name="adj2" fmla="val 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8430900" y="865287"/>
              <a:ext cx="1624800" cy="1624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3715125" y="1702050"/>
            <a:ext cx="3644100" cy="14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1698425" y="2239575"/>
            <a:ext cx="1624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3715125" y="3103488"/>
            <a:ext cx="3644100" cy="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 rot="-5400000" flipH="1">
            <a:off x="1341163" y="4239862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-98400" y="-631600"/>
            <a:ext cx="9340800" cy="65301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 rot="-5400000" flipH="1">
            <a:off x="7298113" y="-549588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720000" y="1473600"/>
            <a:ext cx="7704000" cy="21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-1101700" y="2612921"/>
            <a:ext cx="2489100" cy="2489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/>
          <p:nvPr/>
        </p:nvSpPr>
        <p:spPr>
          <a:xfrm>
            <a:off x="7756575" y="41171"/>
            <a:ext cx="2489100" cy="2489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/>
          <p:nvPr/>
        </p:nvSpPr>
        <p:spPr>
          <a:xfrm rot="-5400000" flipH="1">
            <a:off x="-20862" y="452900"/>
            <a:ext cx="5369100" cy="42654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 rot="-5400000" flipH="1">
            <a:off x="3796963" y="452900"/>
            <a:ext cx="5369100" cy="42654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1356563" y="2403050"/>
            <a:ext cx="2611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800" b="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2"/>
          </p:nvPr>
        </p:nvSpPr>
        <p:spPr>
          <a:xfrm>
            <a:off x="5175614" y="2402925"/>
            <a:ext cx="2611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800" b="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>
            <a:off x="5175614" y="2768026"/>
            <a:ext cx="2611800" cy="9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3"/>
          </p:nvPr>
        </p:nvSpPr>
        <p:spPr>
          <a:xfrm>
            <a:off x="1356563" y="2768026"/>
            <a:ext cx="2611800" cy="9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 rot="5400000">
            <a:off x="6713837" y="4239862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 flipH="1">
            <a:off x="-98400" y="-631600"/>
            <a:ext cx="9340800" cy="65301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 rot="5400000">
            <a:off x="71783" y="-739300"/>
            <a:ext cx="1309500" cy="1309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713100" y="1987500"/>
            <a:ext cx="35427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713100" y="633900"/>
            <a:ext cx="3542700" cy="13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/>
          <p:nvPr/>
        </p:nvSpPr>
        <p:spPr>
          <a:xfrm rot="-5400000" flipH="1">
            <a:off x="4326738" y="452900"/>
            <a:ext cx="5369100" cy="42654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/>
          <p:nvPr/>
        </p:nvSpPr>
        <p:spPr>
          <a:xfrm>
            <a:off x="7366800" y="-323855"/>
            <a:ext cx="2283300" cy="2283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/>
          <p:nvPr/>
        </p:nvSpPr>
        <p:spPr>
          <a:xfrm rot="5400000" flipH="1">
            <a:off x="1939500" y="-1407600"/>
            <a:ext cx="5265000" cy="7958700"/>
          </a:xfrm>
          <a:prstGeom prst="wave">
            <a:avLst>
              <a:gd name="adj1" fmla="val 5240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-653250" y="3462445"/>
            <a:ext cx="2283300" cy="2283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682500" y="1177800"/>
            <a:ext cx="7779000" cy="27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/>
        </p:nvSpPr>
        <p:spPr>
          <a:xfrm>
            <a:off x="6472675" y="2950800"/>
            <a:ext cx="3309300" cy="3309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-637975" y="-358500"/>
            <a:ext cx="3309300" cy="3309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9"/>
          <p:cNvSpPr/>
          <p:nvPr/>
        </p:nvSpPr>
        <p:spPr>
          <a:xfrm rot="5400000">
            <a:off x="584250" y="-1147500"/>
            <a:ext cx="7511700" cy="7254000"/>
          </a:xfrm>
          <a:prstGeom prst="wave">
            <a:avLst>
              <a:gd name="adj1" fmla="val 8698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2187150" y="1578000"/>
            <a:ext cx="4769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1"/>
          </p:nvPr>
        </p:nvSpPr>
        <p:spPr>
          <a:xfrm>
            <a:off x="2187150" y="2419800"/>
            <a:ext cx="4769700" cy="11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720000" y="930600"/>
            <a:ext cx="3530700" cy="32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3" r:id="rId14"/>
    <p:sldLayoutId id="2147483665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3" Type="http://schemas.openxmlformats.org/officeDocument/2006/relationships/hyperlink" Target="https://www.kaggle.com/datasets/salvatorerastelli/spotify-and-youtube" TargetMode="External"/><Relationship Id="rId7" Type="http://schemas.openxmlformats.org/officeDocument/2006/relationships/image" Target="../media/image1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www.kaggle.com/datasets/sujaykapadnis/spotify-songs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>
            <a:spLocks noGrp="1"/>
          </p:cNvSpPr>
          <p:nvPr>
            <p:ph type="ctrTitle"/>
          </p:nvPr>
        </p:nvSpPr>
        <p:spPr>
          <a:xfrm>
            <a:off x="713100" y="2017601"/>
            <a:ext cx="8202300" cy="147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800" dirty="0"/>
              <a:t>Spotify &amp; </a:t>
            </a:r>
            <a:r>
              <a:rPr lang="en" sz="2800" dirty="0" err="1"/>
              <a:t>Youtube</a:t>
            </a:r>
            <a:r>
              <a:rPr lang="en" sz="2800" dirty="0"/>
              <a:t> Songs Statistics </a:t>
            </a:r>
            <a:r>
              <a:rPr lang="en" sz="2000" dirty="0">
                <a:solidFill>
                  <a:schemeClr val="dk2"/>
                </a:solidFill>
              </a:rPr>
              <a:t>FRANGI</a:t>
            </a:r>
            <a:br>
              <a:rPr lang="en" sz="2800" dirty="0">
                <a:solidFill>
                  <a:schemeClr val="dk2"/>
                </a:solidFill>
              </a:rPr>
            </a:br>
            <a:r>
              <a:rPr lang="en" sz="1400" dirty="0">
                <a:solidFill>
                  <a:schemeClr val="dk2"/>
                </a:solidFill>
              </a:rPr>
              <a:t>Francesco </a:t>
            </a:r>
            <a:r>
              <a:rPr lang="en" sz="1400" dirty="0" err="1">
                <a:solidFill>
                  <a:schemeClr val="dk2"/>
                </a:solidFill>
              </a:rPr>
              <a:t>Frigato</a:t>
            </a:r>
            <a:r>
              <a:rPr lang="en" sz="1400" dirty="0">
                <a:solidFill>
                  <a:schemeClr val="dk2"/>
                </a:solidFill>
              </a:rPr>
              <a:t>, Andrea </a:t>
            </a:r>
            <a:r>
              <a:rPr lang="en" sz="1400" dirty="0" err="1">
                <a:solidFill>
                  <a:schemeClr val="dk2"/>
                </a:solidFill>
              </a:rPr>
              <a:t>Felline</a:t>
            </a:r>
            <a:r>
              <a:rPr lang="en" sz="1400" dirty="0">
                <a:solidFill>
                  <a:schemeClr val="dk2"/>
                </a:solidFill>
              </a:rPr>
              <a:t>, Gianluca Antolini</a:t>
            </a:r>
            <a:endParaRPr sz="2800" dirty="0">
              <a:solidFill>
                <a:schemeClr val="dk2"/>
              </a:solidFill>
              <a:latin typeface="Palanquin Dark Medium"/>
              <a:ea typeface="Palanquin Dark Medium"/>
              <a:cs typeface="Palanquin Dark Medium"/>
              <a:sym typeface="Palanquin Dark Medium"/>
            </a:endParaRPr>
          </a:p>
        </p:txBody>
      </p:sp>
      <p:sp>
        <p:nvSpPr>
          <p:cNvPr id="111" name="Google Shape;111;p23"/>
          <p:cNvSpPr txBox="1">
            <a:spLocks noGrp="1"/>
          </p:cNvSpPr>
          <p:nvPr>
            <p:ph type="subTitle" idx="1"/>
          </p:nvPr>
        </p:nvSpPr>
        <p:spPr>
          <a:xfrm>
            <a:off x="894246" y="4096359"/>
            <a:ext cx="2804508" cy="551320"/>
          </a:xfrm>
          <a:prstGeom prst="round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50" dirty="0" err="1"/>
              <a:t>Master’s</a:t>
            </a:r>
            <a:r>
              <a:rPr lang="it-IT" sz="1050" dirty="0"/>
              <a:t> Degree in Computer Engineering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50" dirty="0"/>
              <a:t>Database 2 – Group Project - A.Y. 2023/23</a:t>
            </a:r>
          </a:p>
        </p:txBody>
      </p:sp>
      <p:pic>
        <p:nvPicPr>
          <p:cNvPr id="11" name="Immagine 10" descr="Immagine che contiene Elementi grafici, cerchio, Policromia, cartone animato&#10;&#10;Descrizione generata automaticamente">
            <a:extLst>
              <a:ext uri="{FF2B5EF4-FFF2-40B4-BE49-F238E27FC236}">
                <a16:creationId xmlns:a16="http://schemas.microsoft.com/office/drawing/2014/main" id="{03D4C89B-74CC-9AEE-AFDD-57EE9A914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44021">
            <a:off x="5547455" y="2445593"/>
            <a:ext cx="7533329" cy="7533329"/>
          </a:xfrm>
          <a:prstGeom prst="rect">
            <a:avLst/>
          </a:prstGeom>
        </p:spPr>
      </p:pic>
      <p:pic>
        <p:nvPicPr>
          <p:cNvPr id="17" name="Immagine 16" descr="Immagine che contiene testo, Carattere, Elementi grafici, grafica&#10;&#10;Descrizione generata automaticamente">
            <a:extLst>
              <a:ext uri="{FF2B5EF4-FFF2-40B4-BE49-F238E27FC236}">
                <a16:creationId xmlns:a16="http://schemas.microsoft.com/office/drawing/2014/main" id="{47048B99-8ADD-7A5B-DD9A-0017AA692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701" y="219943"/>
            <a:ext cx="1842286" cy="1198800"/>
          </a:xfrm>
          <a:prstGeom prst="rect">
            <a:avLst/>
          </a:prstGeom>
        </p:spPr>
      </p:pic>
      <p:pic>
        <p:nvPicPr>
          <p:cNvPr id="3" name="Immagine 2" descr="Immagine che contiene rosso, Elementi grafici, simbolo, Carminio&#10;&#10;Descrizione generata automaticamente">
            <a:extLst>
              <a:ext uri="{FF2B5EF4-FFF2-40B4-BE49-F238E27FC236}">
                <a16:creationId xmlns:a16="http://schemas.microsoft.com/office/drawing/2014/main" id="{3D305FA3-E7A6-497B-CB81-9A6192B24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85065" y="2272844"/>
            <a:ext cx="865609" cy="59781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30">
            <a:extLst>
              <a:ext uri="{FF2B5EF4-FFF2-40B4-BE49-F238E27FC236}">
                <a16:creationId xmlns:a16="http://schemas.microsoft.com/office/drawing/2014/main" id="{78AA1897-C0B9-4266-32F3-C53F4EDB56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(2)</a:t>
            </a:r>
            <a:endParaRPr sz="1800" dirty="0"/>
          </a:p>
        </p:txBody>
      </p:sp>
      <p:sp>
        <p:nvSpPr>
          <p:cNvPr id="5" name="Google Shape;483;p30">
            <a:extLst>
              <a:ext uri="{FF2B5EF4-FFF2-40B4-BE49-F238E27FC236}">
                <a16:creationId xmlns:a16="http://schemas.microsoft.com/office/drawing/2014/main" id="{E938BFF2-2E7E-6CF4-390D-04B55022A077}"/>
              </a:ext>
            </a:extLst>
          </p:cNvPr>
          <p:cNvSpPr txBox="1">
            <a:spLocks/>
          </p:cNvSpPr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>
                <a:solidFill>
                  <a:schemeClr val="bg2"/>
                </a:solidFill>
              </a:rPr>
              <a:t>Song with max duration for </a:t>
            </a:r>
            <a:r>
              <a:rPr lang="it-IT" sz="1200" dirty="0" err="1">
                <a:solidFill>
                  <a:schemeClr val="bg2"/>
                </a:solidFill>
              </a:rPr>
              <a:t>each</a:t>
            </a:r>
            <a:r>
              <a:rPr lang="it-IT" sz="1200" dirty="0">
                <a:solidFill>
                  <a:schemeClr val="bg2"/>
                </a:solidFill>
              </a:rPr>
              <a:t> playlist, </a:t>
            </a:r>
            <a:r>
              <a:rPr lang="it-IT" sz="1200" dirty="0" err="1">
                <a:solidFill>
                  <a:schemeClr val="bg2"/>
                </a:solidFill>
              </a:rPr>
              <a:t>ordered</a:t>
            </a:r>
            <a:r>
              <a:rPr lang="it-IT" sz="1200" dirty="0">
                <a:solidFill>
                  <a:schemeClr val="bg2"/>
                </a:solidFill>
              </a:rPr>
              <a:t> by duration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0A1D07F-B794-95D9-9564-6993A9743E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4257" y="1637857"/>
            <a:ext cx="4504406" cy="248428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268BEAD-CC89-FCF2-171F-C4142F435E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72000" y="1879193"/>
            <a:ext cx="4507743" cy="200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63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30">
            <a:extLst>
              <a:ext uri="{FF2B5EF4-FFF2-40B4-BE49-F238E27FC236}">
                <a16:creationId xmlns:a16="http://schemas.microsoft.com/office/drawing/2014/main" id="{78AA1897-C0B9-4266-32F3-C53F4EDB56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(3)</a:t>
            </a:r>
            <a:endParaRPr sz="1800" dirty="0"/>
          </a:p>
        </p:txBody>
      </p:sp>
      <p:sp>
        <p:nvSpPr>
          <p:cNvPr id="5" name="Google Shape;483;p30">
            <a:extLst>
              <a:ext uri="{FF2B5EF4-FFF2-40B4-BE49-F238E27FC236}">
                <a16:creationId xmlns:a16="http://schemas.microsoft.com/office/drawing/2014/main" id="{E938BFF2-2E7E-6CF4-390D-04B55022A077}"/>
              </a:ext>
            </a:extLst>
          </p:cNvPr>
          <p:cNvSpPr txBox="1">
            <a:spLocks/>
          </p:cNvSpPr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>
                <a:solidFill>
                  <a:schemeClr val="bg2"/>
                </a:solidFill>
              </a:rPr>
              <a:t>How </a:t>
            </a:r>
            <a:r>
              <a:rPr lang="it-IT" sz="1200" dirty="0" err="1">
                <a:solidFill>
                  <a:schemeClr val="bg2"/>
                </a:solidFill>
              </a:rPr>
              <a:t>many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artists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published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n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songs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35EF60B-2443-8DDA-726B-D0209517F4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6809" y="2190329"/>
            <a:ext cx="4465191" cy="160755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D3EC1FB-71A3-3075-1B8B-A4EC4C6F88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72000" y="1508890"/>
            <a:ext cx="4465191" cy="141636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4731A34-7CD4-7A09-6D86-1235D3E1CCD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572000" y="2925259"/>
            <a:ext cx="4465191" cy="174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86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30">
            <a:extLst>
              <a:ext uri="{FF2B5EF4-FFF2-40B4-BE49-F238E27FC236}">
                <a16:creationId xmlns:a16="http://schemas.microsoft.com/office/drawing/2014/main" id="{78AA1897-C0B9-4266-32F3-C53F4EDB56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(4)</a:t>
            </a:r>
            <a:endParaRPr sz="1800" dirty="0"/>
          </a:p>
        </p:txBody>
      </p:sp>
      <p:sp>
        <p:nvSpPr>
          <p:cNvPr id="5" name="Google Shape;483;p30">
            <a:extLst>
              <a:ext uri="{FF2B5EF4-FFF2-40B4-BE49-F238E27FC236}">
                <a16:creationId xmlns:a16="http://schemas.microsoft.com/office/drawing/2014/main" id="{E938BFF2-2E7E-6CF4-390D-04B55022A077}"/>
              </a:ext>
            </a:extLst>
          </p:cNvPr>
          <p:cNvSpPr txBox="1">
            <a:spLocks/>
          </p:cNvSpPr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>
                <a:solidFill>
                  <a:schemeClr val="bg2"/>
                </a:solidFill>
              </a:rPr>
              <a:t>Artist </a:t>
            </a:r>
            <a:r>
              <a:rPr lang="it-IT" sz="1200" dirty="0" err="1">
                <a:solidFill>
                  <a:schemeClr val="bg2"/>
                </a:solidFill>
              </a:rPr>
              <a:t>that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produced</a:t>
            </a:r>
            <a:r>
              <a:rPr lang="it-IT" sz="1200" dirty="0">
                <a:solidFill>
                  <a:schemeClr val="bg2"/>
                </a:solidFill>
              </a:rPr>
              <a:t> the </a:t>
            </a:r>
            <a:r>
              <a:rPr lang="it-IT" sz="1200" dirty="0" err="1">
                <a:solidFill>
                  <a:schemeClr val="bg2"/>
                </a:solidFill>
              </a:rPr>
              <a:t>most</a:t>
            </a:r>
            <a:r>
              <a:rPr lang="it-IT" sz="1200" dirty="0">
                <a:solidFill>
                  <a:schemeClr val="bg2"/>
                </a:solidFill>
              </a:rPr>
              <a:t> streams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63F1250-2BFF-2DA9-7DA2-BDE55E39D7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6206" y="2091264"/>
            <a:ext cx="4465794" cy="135052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1BBCAF4-9541-51A5-FD0B-B3B09A7B37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72000" y="2571749"/>
            <a:ext cx="4465794" cy="38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05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30">
            <a:extLst>
              <a:ext uri="{FF2B5EF4-FFF2-40B4-BE49-F238E27FC236}">
                <a16:creationId xmlns:a16="http://schemas.microsoft.com/office/drawing/2014/main" id="{78AA1897-C0B9-4266-32F3-C53F4EDB56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(5)</a:t>
            </a:r>
            <a:endParaRPr sz="1800" dirty="0"/>
          </a:p>
        </p:txBody>
      </p:sp>
      <p:sp>
        <p:nvSpPr>
          <p:cNvPr id="5" name="Google Shape;483;p30">
            <a:extLst>
              <a:ext uri="{FF2B5EF4-FFF2-40B4-BE49-F238E27FC236}">
                <a16:creationId xmlns:a16="http://schemas.microsoft.com/office/drawing/2014/main" id="{E938BFF2-2E7E-6CF4-390D-04B55022A077}"/>
              </a:ext>
            </a:extLst>
          </p:cNvPr>
          <p:cNvSpPr txBox="1">
            <a:spLocks/>
          </p:cNvSpPr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>
                <a:solidFill>
                  <a:schemeClr val="bg2"/>
                </a:solidFill>
              </a:rPr>
              <a:t>Top 10 </a:t>
            </a:r>
            <a:r>
              <a:rPr lang="it-IT" sz="1200" dirty="0" err="1">
                <a:solidFill>
                  <a:schemeClr val="bg2"/>
                </a:solidFill>
              </a:rPr>
              <a:t>channels</a:t>
            </a:r>
            <a:r>
              <a:rPr lang="it-IT" sz="1200" dirty="0">
                <a:solidFill>
                  <a:schemeClr val="bg2"/>
                </a:solidFill>
              </a:rPr>
              <a:t> by </a:t>
            </a:r>
            <a:r>
              <a:rPr lang="it-IT" sz="1200" dirty="0" err="1">
                <a:solidFill>
                  <a:schemeClr val="bg2"/>
                </a:solidFill>
              </a:rPr>
              <a:t>number</a:t>
            </a:r>
            <a:r>
              <a:rPr lang="it-IT" sz="1200" dirty="0">
                <a:solidFill>
                  <a:schemeClr val="bg2"/>
                </a:solidFill>
              </a:rPr>
              <a:t> of </a:t>
            </a:r>
            <a:r>
              <a:rPr lang="it-IT" sz="1200" dirty="0" err="1">
                <a:solidFill>
                  <a:schemeClr val="bg2"/>
                </a:solidFill>
              </a:rPr>
              <a:t>views</a:t>
            </a:r>
            <a:r>
              <a:rPr lang="it-IT" sz="1200" dirty="0">
                <a:solidFill>
                  <a:schemeClr val="bg2"/>
                </a:solidFill>
              </a:rPr>
              <a:t>, with </a:t>
            </a:r>
            <a:r>
              <a:rPr lang="it-IT" sz="1200" dirty="0" err="1">
                <a:solidFill>
                  <a:schemeClr val="bg2"/>
                </a:solidFill>
              </a:rPr>
              <a:t>also</a:t>
            </a:r>
            <a:r>
              <a:rPr lang="it-IT" sz="1200" dirty="0">
                <a:solidFill>
                  <a:schemeClr val="bg2"/>
                </a:solidFill>
              </a:rPr>
              <a:t> likes and </a:t>
            </a:r>
            <a:r>
              <a:rPr lang="it-IT" sz="1200" dirty="0" err="1">
                <a:solidFill>
                  <a:schemeClr val="bg2"/>
                </a:solidFill>
              </a:rPr>
              <a:t>comments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08AA7A5-95A7-D6CA-4D46-90AB8A8E63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204" y="1815563"/>
            <a:ext cx="4476796" cy="201891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29E074B-DE8A-A47F-8AE5-539EE0F89A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72000" y="1818965"/>
            <a:ext cx="4476796" cy="201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19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30">
            <a:extLst>
              <a:ext uri="{FF2B5EF4-FFF2-40B4-BE49-F238E27FC236}">
                <a16:creationId xmlns:a16="http://schemas.microsoft.com/office/drawing/2014/main" id="{78AA1897-C0B9-4266-32F3-C53F4EDB56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(6)</a:t>
            </a:r>
            <a:endParaRPr sz="1800" dirty="0"/>
          </a:p>
        </p:txBody>
      </p:sp>
      <p:sp>
        <p:nvSpPr>
          <p:cNvPr id="5" name="Google Shape;483;p30">
            <a:extLst>
              <a:ext uri="{FF2B5EF4-FFF2-40B4-BE49-F238E27FC236}">
                <a16:creationId xmlns:a16="http://schemas.microsoft.com/office/drawing/2014/main" id="{E938BFF2-2E7E-6CF4-390D-04B55022A077}"/>
              </a:ext>
            </a:extLst>
          </p:cNvPr>
          <p:cNvSpPr txBox="1">
            <a:spLocks/>
          </p:cNvSpPr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 err="1">
                <a:solidFill>
                  <a:schemeClr val="bg2"/>
                </a:solidFill>
              </a:rPr>
              <a:t>Is</a:t>
            </a:r>
            <a:r>
              <a:rPr lang="it-IT" sz="1200" dirty="0">
                <a:solidFill>
                  <a:schemeClr val="bg2"/>
                </a:solidFill>
              </a:rPr>
              <a:t> the playlist with </a:t>
            </a:r>
            <a:r>
              <a:rPr lang="it-IT" sz="1200" dirty="0" err="1">
                <a:solidFill>
                  <a:schemeClr val="bg2"/>
                </a:solidFill>
              </a:rPr>
              <a:t>most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songs</a:t>
            </a:r>
            <a:r>
              <a:rPr lang="it-IT" sz="1200" dirty="0">
                <a:solidFill>
                  <a:schemeClr val="bg2"/>
                </a:solidFill>
              </a:rPr>
              <a:t> the one with </a:t>
            </a:r>
            <a:r>
              <a:rPr lang="it-IT" sz="1200" dirty="0" err="1">
                <a:solidFill>
                  <a:schemeClr val="bg2"/>
                </a:solidFill>
              </a:rPr>
              <a:t>most</a:t>
            </a:r>
            <a:r>
              <a:rPr lang="it-IT" sz="1200" dirty="0">
                <a:solidFill>
                  <a:schemeClr val="bg2"/>
                </a:solidFill>
              </a:rPr>
              <a:t> streams?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B77AB63-65D9-4471-AF4F-52F0249AA1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27654" y="1447818"/>
            <a:ext cx="3866760" cy="304100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1DBA957-DD1E-744C-EA2C-B7CB975B89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294414" y="2455021"/>
            <a:ext cx="4470917" cy="102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42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30">
            <a:extLst>
              <a:ext uri="{FF2B5EF4-FFF2-40B4-BE49-F238E27FC236}">
                <a16:creationId xmlns:a16="http://schemas.microsoft.com/office/drawing/2014/main" id="{78AA1897-C0B9-4266-32F3-C53F4EDB56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(7)</a:t>
            </a:r>
            <a:endParaRPr sz="1800" dirty="0"/>
          </a:p>
        </p:txBody>
      </p:sp>
      <p:sp>
        <p:nvSpPr>
          <p:cNvPr id="5" name="Google Shape;483;p30">
            <a:extLst>
              <a:ext uri="{FF2B5EF4-FFF2-40B4-BE49-F238E27FC236}">
                <a16:creationId xmlns:a16="http://schemas.microsoft.com/office/drawing/2014/main" id="{E938BFF2-2E7E-6CF4-390D-04B55022A077}"/>
              </a:ext>
            </a:extLst>
          </p:cNvPr>
          <p:cNvSpPr txBox="1">
            <a:spLocks/>
          </p:cNvSpPr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 err="1">
                <a:solidFill>
                  <a:schemeClr val="bg2"/>
                </a:solidFill>
              </a:rPr>
              <a:t>Genre</a:t>
            </a:r>
            <a:r>
              <a:rPr lang="it-IT" sz="1200" dirty="0">
                <a:solidFill>
                  <a:schemeClr val="bg2"/>
                </a:solidFill>
              </a:rPr>
              <a:t> of top 5 playlists with </a:t>
            </a:r>
            <a:r>
              <a:rPr lang="it-IT" sz="1200" dirty="0" err="1">
                <a:solidFill>
                  <a:schemeClr val="bg2"/>
                </a:solidFill>
              </a:rPr>
              <a:t>most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played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songs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259B402-DC7E-C21D-A849-7A9C3E1EEB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6755" y="1901896"/>
            <a:ext cx="4505245" cy="205816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9877410-5A20-E78C-2016-30A6A5C16D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72000" y="2249745"/>
            <a:ext cx="4505245" cy="136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64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30">
            <a:extLst>
              <a:ext uri="{FF2B5EF4-FFF2-40B4-BE49-F238E27FC236}">
                <a16:creationId xmlns:a16="http://schemas.microsoft.com/office/drawing/2014/main" id="{78AA1897-C0B9-4266-32F3-C53F4EDB56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(8)</a:t>
            </a:r>
            <a:endParaRPr sz="1800" dirty="0"/>
          </a:p>
        </p:txBody>
      </p:sp>
      <p:sp>
        <p:nvSpPr>
          <p:cNvPr id="5" name="Google Shape;483;p30">
            <a:extLst>
              <a:ext uri="{FF2B5EF4-FFF2-40B4-BE49-F238E27FC236}">
                <a16:creationId xmlns:a16="http://schemas.microsoft.com/office/drawing/2014/main" id="{E938BFF2-2E7E-6CF4-390D-04B55022A077}"/>
              </a:ext>
            </a:extLst>
          </p:cNvPr>
          <p:cNvSpPr txBox="1">
            <a:spLocks/>
          </p:cNvSpPr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>
                <a:solidFill>
                  <a:schemeClr val="bg2"/>
                </a:solidFill>
              </a:rPr>
              <a:t>Random </a:t>
            </a:r>
            <a:r>
              <a:rPr lang="it-IT" sz="1200" dirty="0" err="1">
                <a:solidFill>
                  <a:schemeClr val="bg2"/>
                </a:solidFill>
              </a:rPr>
              <a:t>pair</a:t>
            </a:r>
            <a:r>
              <a:rPr lang="it-IT" sz="1200" dirty="0">
                <a:solidFill>
                  <a:schemeClr val="bg2"/>
                </a:solidFill>
              </a:rPr>
              <a:t> of </a:t>
            </a:r>
            <a:r>
              <a:rPr lang="it-IT" sz="1200" dirty="0" err="1">
                <a:solidFill>
                  <a:schemeClr val="bg2"/>
                </a:solidFill>
              </a:rPr>
              <a:t>songs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that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have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similar</a:t>
            </a:r>
            <a:r>
              <a:rPr lang="it-IT" sz="1200" dirty="0">
                <a:solidFill>
                  <a:schemeClr val="bg2"/>
                </a:solidFill>
              </a:rPr>
              <a:t> tempo and key (</a:t>
            </a:r>
            <a:r>
              <a:rPr lang="it-IT" sz="1200" dirty="0" err="1">
                <a:solidFill>
                  <a:schemeClr val="bg2"/>
                </a:solidFill>
              </a:rPr>
              <a:t>useful</a:t>
            </a:r>
            <a:r>
              <a:rPr lang="it-IT" sz="1200" dirty="0">
                <a:solidFill>
                  <a:schemeClr val="bg2"/>
                </a:solidFill>
              </a:rPr>
              <a:t> for </a:t>
            </a:r>
            <a:r>
              <a:rPr lang="it-IT" sz="1200" dirty="0" err="1">
                <a:solidFill>
                  <a:schemeClr val="bg2"/>
                </a:solidFill>
              </a:rPr>
              <a:t>DJs</a:t>
            </a:r>
            <a:r>
              <a:rPr lang="it-IT" sz="1200" dirty="0">
                <a:solidFill>
                  <a:schemeClr val="bg2"/>
                </a:solidFill>
              </a:rPr>
              <a:t>)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ED650F7-9442-AF1A-B4F5-976263D501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0578" y="1172728"/>
            <a:ext cx="3748529" cy="177191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6671175-189B-ADC7-614F-33BECFD144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0578" y="2944641"/>
            <a:ext cx="3749456" cy="204003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5E0A01C-A711-BF16-27BC-246D2718A25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199107" y="2535382"/>
            <a:ext cx="4609553" cy="81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49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30">
            <a:extLst>
              <a:ext uri="{FF2B5EF4-FFF2-40B4-BE49-F238E27FC236}">
                <a16:creationId xmlns:a16="http://schemas.microsoft.com/office/drawing/2014/main" id="{78AA1897-C0B9-4266-32F3-C53F4EDB56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(9)</a:t>
            </a:r>
            <a:endParaRPr sz="1800" dirty="0"/>
          </a:p>
        </p:txBody>
      </p:sp>
      <p:sp>
        <p:nvSpPr>
          <p:cNvPr id="5" name="Google Shape;483;p30">
            <a:extLst>
              <a:ext uri="{FF2B5EF4-FFF2-40B4-BE49-F238E27FC236}">
                <a16:creationId xmlns:a16="http://schemas.microsoft.com/office/drawing/2014/main" id="{E938BFF2-2E7E-6CF4-390D-04B55022A077}"/>
              </a:ext>
            </a:extLst>
          </p:cNvPr>
          <p:cNvSpPr txBox="1">
            <a:spLocks/>
          </p:cNvSpPr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>
                <a:solidFill>
                  <a:schemeClr val="bg2"/>
                </a:solidFill>
              </a:rPr>
              <a:t>Are </a:t>
            </a:r>
            <a:r>
              <a:rPr lang="it-IT" sz="1200" dirty="0" err="1">
                <a:solidFill>
                  <a:schemeClr val="bg2"/>
                </a:solidFill>
              </a:rPr>
              <a:t>number</a:t>
            </a:r>
            <a:r>
              <a:rPr lang="it-IT" sz="1200" dirty="0">
                <a:solidFill>
                  <a:schemeClr val="bg2"/>
                </a:solidFill>
              </a:rPr>
              <a:t> of streams of a </a:t>
            </a:r>
            <a:r>
              <a:rPr lang="it-IT" sz="1200" dirty="0" err="1">
                <a:solidFill>
                  <a:schemeClr val="bg2"/>
                </a:solidFill>
              </a:rPr>
              <a:t>song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higher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than</a:t>
            </a:r>
            <a:r>
              <a:rPr lang="it-IT" sz="1200" dirty="0">
                <a:solidFill>
                  <a:schemeClr val="bg2"/>
                </a:solidFill>
              </a:rPr>
              <a:t> the </a:t>
            </a:r>
            <a:r>
              <a:rPr lang="it-IT" sz="1200" dirty="0" err="1">
                <a:solidFill>
                  <a:schemeClr val="bg2"/>
                </a:solidFill>
              </a:rPr>
              <a:t>number</a:t>
            </a:r>
            <a:r>
              <a:rPr lang="it-IT" sz="1200" dirty="0">
                <a:solidFill>
                  <a:schemeClr val="bg2"/>
                </a:solidFill>
              </a:rPr>
              <a:t> of </a:t>
            </a:r>
            <a:r>
              <a:rPr lang="it-IT" sz="1200" dirty="0" err="1">
                <a:solidFill>
                  <a:schemeClr val="bg2"/>
                </a:solidFill>
              </a:rPr>
              <a:t>views</a:t>
            </a:r>
            <a:r>
              <a:rPr lang="it-IT" sz="1200" dirty="0">
                <a:solidFill>
                  <a:schemeClr val="bg2"/>
                </a:solidFill>
              </a:rPr>
              <a:t> of </a:t>
            </a:r>
            <a:r>
              <a:rPr lang="it-IT" sz="1200" dirty="0" err="1">
                <a:solidFill>
                  <a:schemeClr val="bg2"/>
                </a:solidFill>
              </a:rPr>
              <a:t>their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related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youtube</a:t>
            </a:r>
            <a:r>
              <a:rPr lang="it-IT" sz="1200" dirty="0">
                <a:solidFill>
                  <a:schemeClr val="bg2"/>
                </a:solidFill>
              </a:rPr>
              <a:t> video (in general)? 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36574C8-9DFC-97EA-F4B8-70C013C504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79155" y="1642146"/>
            <a:ext cx="4005066" cy="272179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B3936DA-092A-FEA9-1610-A8694DFD8F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384221" y="2483991"/>
            <a:ext cx="4494923" cy="103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68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30">
            <a:extLst>
              <a:ext uri="{FF2B5EF4-FFF2-40B4-BE49-F238E27FC236}">
                <a16:creationId xmlns:a16="http://schemas.microsoft.com/office/drawing/2014/main" id="{78AA1897-C0B9-4266-32F3-C53F4EDB56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(10)</a:t>
            </a:r>
            <a:endParaRPr sz="1800" dirty="0"/>
          </a:p>
        </p:txBody>
      </p:sp>
      <p:sp>
        <p:nvSpPr>
          <p:cNvPr id="5" name="Google Shape;483;p30">
            <a:extLst>
              <a:ext uri="{FF2B5EF4-FFF2-40B4-BE49-F238E27FC236}">
                <a16:creationId xmlns:a16="http://schemas.microsoft.com/office/drawing/2014/main" id="{E938BFF2-2E7E-6CF4-390D-04B55022A077}"/>
              </a:ext>
            </a:extLst>
          </p:cNvPr>
          <p:cNvSpPr txBox="1">
            <a:spLocks/>
          </p:cNvSpPr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>
                <a:solidFill>
                  <a:schemeClr val="bg2"/>
                </a:solidFill>
              </a:rPr>
              <a:t>Top 10 </a:t>
            </a:r>
            <a:r>
              <a:rPr lang="it-IT" sz="1200" dirty="0" err="1">
                <a:solidFill>
                  <a:schemeClr val="bg2"/>
                </a:solidFill>
              </a:rPr>
              <a:t>artists</a:t>
            </a:r>
            <a:r>
              <a:rPr lang="it-IT" sz="1200" dirty="0">
                <a:solidFill>
                  <a:schemeClr val="bg2"/>
                </a:solidFill>
              </a:rPr>
              <a:t> by </a:t>
            </a:r>
            <a:r>
              <a:rPr lang="it-IT" sz="1200" dirty="0" err="1">
                <a:solidFill>
                  <a:schemeClr val="bg2"/>
                </a:solidFill>
              </a:rPr>
              <a:t>number</a:t>
            </a:r>
            <a:r>
              <a:rPr lang="it-IT" sz="1200" dirty="0">
                <a:solidFill>
                  <a:schemeClr val="bg2"/>
                </a:solidFill>
              </a:rPr>
              <a:t> of </a:t>
            </a:r>
            <a:r>
              <a:rPr lang="it-IT" sz="1200" dirty="0" err="1">
                <a:solidFill>
                  <a:schemeClr val="bg2"/>
                </a:solidFill>
              </a:rPr>
              <a:t>albums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published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9157BC4-185F-34DE-06E1-2862E49345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5408" y="1907493"/>
            <a:ext cx="4496592" cy="212861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F1418E6F-1B33-1EAA-F675-37EF2D6720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72000" y="2009954"/>
            <a:ext cx="4496592" cy="192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76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30">
            <a:extLst>
              <a:ext uri="{FF2B5EF4-FFF2-40B4-BE49-F238E27FC236}">
                <a16:creationId xmlns:a16="http://schemas.microsoft.com/office/drawing/2014/main" id="{78AA1897-C0B9-4266-32F3-C53F4EDB56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(11)</a:t>
            </a:r>
            <a:endParaRPr sz="1800" dirty="0"/>
          </a:p>
        </p:txBody>
      </p:sp>
      <p:sp>
        <p:nvSpPr>
          <p:cNvPr id="5" name="Google Shape;483;p30">
            <a:extLst>
              <a:ext uri="{FF2B5EF4-FFF2-40B4-BE49-F238E27FC236}">
                <a16:creationId xmlns:a16="http://schemas.microsoft.com/office/drawing/2014/main" id="{E938BFF2-2E7E-6CF4-390D-04B55022A077}"/>
              </a:ext>
            </a:extLst>
          </p:cNvPr>
          <p:cNvSpPr txBox="1">
            <a:spLocks/>
          </p:cNvSpPr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>
                <a:solidFill>
                  <a:schemeClr val="bg2"/>
                </a:solidFill>
              </a:rPr>
              <a:t>Relation </a:t>
            </a:r>
            <a:r>
              <a:rPr lang="it-IT" sz="1200" dirty="0" err="1">
                <a:solidFill>
                  <a:schemeClr val="bg2"/>
                </a:solidFill>
              </a:rPr>
              <a:t>between</a:t>
            </a:r>
            <a:r>
              <a:rPr lang="it-IT" sz="1200" dirty="0">
                <a:solidFill>
                  <a:schemeClr val="bg2"/>
                </a:solidFill>
              </a:rPr>
              <a:t> YouTube video </a:t>
            </a:r>
            <a:r>
              <a:rPr lang="it-IT" sz="1200" dirty="0" err="1">
                <a:solidFill>
                  <a:schemeClr val="bg2"/>
                </a:solidFill>
              </a:rPr>
              <a:t>views</a:t>
            </a:r>
            <a:r>
              <a:rPr lang="it-IT" sz="1200" dirty="0">
                <a:solidFill>
                  <a:schemeClr val="bg2"/>
                </a:solidFill>
              </a:rPr>
              <a:t> and </a:t>
            </a:r>
            <a:r>
              <a:rPr lang="it-IT" sz="1200" dirty="0" err="1">
                <a:solidFill>
                  <a:schemeClr val="bg2"/>
                </a:solidFill>
              </a:rPr>
              <a:t>corresponding</a:t>
            </a: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dirty="0" err="1">
                <a:solidFill>
                  <a:schemeClr val="bg2"/>
                </a:solidFill>
              </a:rPr>
              <a:t>song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BB3CFAB-3D53-9E6A-5F32-0348FA6402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4481" y="2411213"/>
            <a:ext cx="4507519" cy="123547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9B8CBEB-F72E-1C34-E72E-17C1BFE69A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72000" y="1954013"/>
            <a:ext cx="4507519" cy="2138681"/>
          </a:xfrm>
          <a:prstGeom prst="rect">
            <a:avLst/>
          </a:prstGeom>
        </p:spPr>
      </p:pic>
      <p:sp>
        <p:nvSpPr>
          <p:cNvPr id="8" name="Google Shape;780;p40">
            <a:extLst>
              <a:ext uri="{FF2B5EF4-FFF2-40B4-BE49-F238E27FC236}">
                <a16:creationId xmlns:a16="http://schemas.microsoft.com/office/drawing/2014/main" id="{623E006D-C9FC-324C-BF50-E60D505E1535}"/>
              </a:ext>
            </a:extLst>
          </p:cNvPr>
          <p:cNvSpPr/>
          <p:nvPr/>
        </p:nvSpPr>
        <p:spPr>
          <a:xfrm>
            <a:off x="9218323" y="374894"/>
            <a:ext cx="1327770" cy="132777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Immagine 8" descr="Immagine che contiene testo, Carattere, Elementi grafici, grafica&#10;&#10;Descrizione generata automaticamente">
            <a:extLst>
              <a:ext uri="{FF2B5EF4-FFF2-40B4-BE49-F238E27FC236}">
                <a16:creationId xmlns:a16="http://schemas.microsoft.com/office/drawing/2014/main" id="{55EB75F9-A19D-E90E-1FB7-27A6F748A5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9772" y="710564"/>
            <a:ext cx="944872" cy="61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00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Elementi grafici, cerchio, Policromia, cartone animato&#10;&#10;Descrizione generata automaticamente">
            <a:extLst>
              <a:ext uri="{FF2B5EF4-FFF2-40B4-BE49-F238E27FC236}">
                <a16:creationId xmlns:a16="http://schemas.microsoft.com/office/drawing/2014/main" id="{3829B3B8-0030-E509-64BD-CD58493A8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757" y="1943636"/>
            <a:ext cx="1431329" cy="1431329"/>
          </a:xfrm>
          <a:prstGeom prst="rect">
            <a:avLst/>
          </a:prstGeom>
        </p:spPr>
      </p:pic>
      <p:pic>
        <p:nvPicPr>
          <p:cNvPr id="9" name="Immagine 8" descr="Immagine che contiene rosso, Elementi grafici, simbolo, Carminio&#10;&#10;Descrizione generata automaticamente">
            <a:extLst>
              <a:ext uri="{FF2B5EF4-FFF2-40B4-BE49-F238E27FC236}">
                <a16:creationId xmlns:a16="http://schemas.microsoft.com/office/drawing/2014/main" id="{EAA2BB2A-F973-72DE-476A-4AF12C0D9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2272844"/>
            <a:ext cx="865609" cy="597811"/>
          </a:xfrm>
          <a:prstGeom prst="rect">
            <a:avLst/>
          </a:prstGeom>
        </p:spPr>
      </p:pic>
      <p:sp>
        <p:nvSpPr>
          <p:cNvPr id="2" name="Google Shape;122;p25">
            <a:extLst>
              <a:ext uri="{FF2B5EF4-FFF2-40B4-BE49-F238E27FC236}">
                <a16:creationId xmlns:a16="http://schemas.microsoft.com/office/drawing/2014/main" id="{B6608A95-4F83-7ECE-A649-295CE66B0F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TOPIC</a:t>
            </a:r>
            <a:endParaRPr dirty="0"/>
          </a:p>
        </p:txBody>
      </p:sp>
      <p:sp>
        <p:nvSpPr>
          <p:cNvPr id="4" name="Google Shape;137;p25">
            <a:extLst>
              <a:ext uri="{FF2B5EF4-FFF2-40B4-BE49-F238E27FC236}">
                <a16:creationId xmlns:a16="http://schemas.microsoft.com/office/drawing/2014/main" id="{3F0C2D6F-50BC-0369-7F5F-7AA1575835FB}"/>
              </a:ext>
            </a:extLst>
          </p:cNvPr>
          <p:cNvSpPr txBox="1"/>
          <p:nvPr/>
        </p:nvSpPr>
        <p:spPr>
          <a:xfrm>
            <a:off x="3012645" y="1591651"/>
            <a:ext cx="3118709" cy="410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Spotify Songs</a:t>
            </a:r>
            <a:endParaRPr sz="18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Google Shape;137;p25">
            <a:extLst>
              <a:ext uri="{FF2B5EF4-FFF2-40B4-BE49-F238E27FC236}">
                <a16:creationId xmlns:a16="http://schemas.microsoft.com/office/drawing/2014/main" id="{C65C6454-AA24-AB92-1EEF-27BD3626CA5B}"/>
              </a:ext>
            </a:extLst>
          </p:cNvPr>
          <p:cNvSpPr txBox="1"/>
          <p:nvPr/>
        </p:nvSpPr>
        <p:spPr>
          <a:xfrm>
            <a:off x="3385617" y="2299940"/>
            <a:ext cx="2372764" cy="410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STREAMS</a:t>
            </a:r>
            <a:r>
              <a:rPr lang="en" sz="1200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, MUSIC INFO, ARTISTS, ALBUMS, PLAYLISTS,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…</a:t>
            </a:r>
            <a:endParaRPr sz="1200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Google Shape;137;p25">
            <a:extLst>
              <a:ext uri="{FF2B5EF4-FFF2-40B4-BE49-F238E27FC236}">
                <a16:creationId xmlns:a16="http://schemas.microsoft.com/office/drawing/2014/main" id="{8F2A3648-C399-667D-31E8-00493814837F}"/>
              </a:ext>
            </a:extLst>
          </p:cNvPr>
          <p:cNvSpPr txBox="1"/>
          <p:nvPr/>
        </p:nvSpPr>
        <p:spPr>
          <a:xfrm>
            <a:off x="3012645" y="2820127"/>
            <a:ext cx="3118709" cy="410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Youtube</a:t>
            </a:r>
            <a:r>
              <a:rPr lang="en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Videos</a:t>
            </a:r>
            <a:endParaRPr sz="18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137;p25">
            <a:extLst>
              <a:ext uri="{FF2B5EF4-FFF2-40B4-BE49-F238E27FC236}">
                <a16:creationId xmlns:a16="http://schemas.microsoft.com/office/drawing/2014/main" id="{A9C6AF63-4A2F-D244-CF98-4EC24C76E7D0}"/>
              </a:ext>
            </a:extLst>
          </p:cNvPr>
          <p:cNvSpPr txBox="1"/>
          <p:nvPr/>
        </p:nvSpPr>
        <p:spPr>
          <a:xfrm>
            <a:off x="3541559" y="3528416"/>
            <a:ext cx="2021781" cy="410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VIEWS, LIKES, COMMENTS, CHANNELS,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…</a:t>
            </a:r>
            <a:endParaRPr sz="1200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Immagine 6" descr="Immagine che contiene schizzo, Elementi grafici, clipart, design&#10;&#10;Descrizione generata automaticamente">
            <a:extLst>
              <a:ext uri="{FF2B5EF4-FFF2-40B4-BE49-F238E27FC236}">
                <a16:creationId xmlns:a16="http://schemas.microsoft.com/office/drawing/2014/main" id="{9EFA5C02-2703-89C5-CB41-8983BFD00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1911" y="1518362"/>
            <a:ext cx="558672" cy="2818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0"/>
          <p:cNvSpPr txBox="1">
            <a:spLocks noGrp="1"/>
          </p:cNvSpPr>
          <p:nvPr>
            <p:ph type="title"/>
          </p:nvPr>
        </p:nvSpPr>
        <p:spPr>
          <a:xfrm>
            <a:off x="720000" y="1661075"/>
            <a:ext cx="7704000" cy="1195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 FOR</a:t>
            </a:r>
            <a:br>
              <a:rPr lang="en" dirty="0"/>
            </a:br>
            <a:r>
              <a:rPr lang="en" dirty="0"/>
              <a:t>YOUR ATTENTION!</a:t>
            </a:r>
            <a:endParaRPr dirty="0"/>
          </a:p>
        </p:txBody>
      </p:sp>
      <p:sp>
        <p:nvSpPr>
          <p:cNvPr id="780" name="Google Shape;780;p40"/>
          <p:cNvSpPr/>
          <p:nvPr/>
        </p:nvSpPr>
        <p:spPr>
          <a:xfrm>
            <a:off x="7096230" y="374894"/>
            <a:ext cx="1327770" cy="132777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Immagine 1" descr="Immagine che contiene testo, Carattere, Elementi grafici, grafica&#10;&#10;Descrizione generata automaticamente">
            <a:extLst>
              <a:ext uri="{FF2B5EF4-FFF2-40B4-BE49-F238E27FC236}">
                <a16:creationId xmlns:a16="http://schemas.microsoft.com/office/drawing/2014/main" id="{1F8E5976-C958-D904-E4C1-AC52169E5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679" y="710564"/>
            <a:ext cx="944872" cy="61484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C9CDB41-A18C-AE9D-3B7D-CD31B2A90E5E}"/>
              </a:ext>
            </a:extLst>
          </p:cNvPr>
          <p:cNvSpPr txBox="1"/>
          <p:nvPr/>
        </p:nvSpPr>
        <p:spPr>
          <a:xfrm>
            <a:off x="2425359" y="2571750"/>
            <a:ext cx="42932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" sz="2800" dirty="0">
                <a:solidFill>
                  <a:schemeClr val="dk2"/>
                </a:solidFill>
              </a:rPr>
            </a:br>
            <a:r>
              <a:rPr lang="en" sz="1400" dirty="0">
                <a:solidFill>
                  <a:schemeClr val="dk2"/>
                </a:solidFill>
              </a:rPr>
              <a:t>Francesco </a:t>
            </a:r>
            <a:r>
              <a:rPr lang="en" sz="1400" dirty="0" err="1">
                <a:solidFill>
                  <a:schemeClr val="dk2"/>
                </a:solidFill>
              </a:rPr>
              <a:t>Frigato</a:t>
            </a:r>
            <a:r>
              <a:rPr lang="en" sz="1400" dirty="0">
                <a:solidFill>
                  <a:schemeClr val="dk2"/>
                </a:solidFill>
              </a:rPr>
              <a:t>, Andrea </a:t>
            </a:r>
            <a:r>
              <a:rPr lang="en" sz="1400" dirty="0" err="1">
                <a:solidFill>
                  <a:schemeClr val="dk2"/>
                </a:solidFill>
              </a:rPr>
              <a:t>Felline</a:t>
            </a:r>
            <a:r>
              <a:rPr lang="en" sz="1400" dirty="0">
                <a:solidFill>
                  <a:schemeClr val="dk2"/>
                </a:solidFill>
              </a:rPr>
              <a:t>, Gianluca Antolini</a:t>
            </a:r>
            <a:endParaRPr lang="it-IT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DATASETS</a:t>
            </a:r>
            <a:endParaRPr dirty="0"/>
          </a:p>
        </p:txBody>
      </p:sp>
      <p:grpSp>
        <p:nvGrpSpPr>
          <p:cNvPr id="859" name="Google Shape;859;p43"/>
          <p:cNvGrpSpPr/>
          <p:nvPr/>
        </p:nvGrpSpPr>
        <p:grpSpPr>
          <a:xfrm>
            <a:off x="1277424" y="1240162"/>
            <a:ext cx="2715900" cy="1736588"/>
            <a:chOff x="1277424" y="1240163"/>
            <a:chExt cx="2715900" cy="1736588"/>
          </a:xfrm>
        </p:grpSpPr>
        <p:sp>
          <p:nvSpPr>
            <p:cNvPr id="860" name="Google Shape;860;p43"/>
            <p:cNvSpPr/>
            <p:nvPr/>
          </p:nvSpPr>
          <p:spPr>
            <a:xfrm>
              <a:off x="2216274" y="1240163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3"/>
            <p:cNvSpPr txBox="1"/>
            <p:nvPr/>
          </p:nvSpPr>
          <p:spPr>
            <a:xfrm>
              <a:off x="1277424" y="2577151"/>
              <a:ext cx="2715900" cy="39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600" dirty="0">
                  <a:solidFill>
                    <a:srgbClr val="00B0F0"/>
                  </a:solidFill>
                  <a:latin typeface="Lato"/>
                  <a:ea typeface="Lato"/>
                  <a:cs typeface="Lato"/>
                  <a:sym typeface="Lato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</a:t>
              </a:r>
              <a:r>
                <a:rPr lang="it-IT" sz="600" dirty="0" err="1">
                  <a:solidFill>
                    <a:srgbClr val="00B0F0"/>
                  </a:solidFill>
                  <a:latin typeface="Lato"/>
                  <a:ea typeface="Lato"/>
                  <a:cs typeface="Lato"/>
                  <a:sym typeface="Lato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www.kaggle.com</a:t>
              </a:r>
              <a:r>
                <a:rPr lang="it-IT" sz="600" dirty="0">
                  <a:solidFill>
                    <a:srgbClr val="00B0F0"/>
                  </a:solidFill>
                  <a:latin typeface="Lato"/>
                  <a:ea typeface="Lato"/>
                  <a:cs typeface="Lato"/>
                  <a:sym typeface="Lato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/datasets/</a:t>
              </a:r>
              <a:r>
                <a:rPr lang="it-IT" sz="600" dirty="0" err="1">
                  <a:solidFill>
                    <a:srgbClr val="00B0F0"/>
                  </a:solidFill>
                  <a:latin typeface="Lato"/>
                  <a:ea typeface="Lato"/>
                  <a:cs typeface="Lato"/>
                  <a:sym typeface="Lato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salvatorerastelli</a:t>
              </a:r>
              <a:r>
                <a:rPr lang="it-IT" sz="600" dirty="0">
                  <a:solidFill>
                    <a:srgbClr val="00B0F0"/>
                  </a:solidFill>
                  <a:latin typeface="Lato"/>
                  <a:ea typeface="Lato"/>
                  <a:cs typeface="Lato"/>
                  <a:sym typeface="Lato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/</a:t>
              </a:r>
              <a:r>
                <a:rPr lang="it-IT" sz="600" dirty="0" err="1">
                  <a:solidFill>
                    <a:srgbClr val="00B0F0"/>
                  </a:solidFill>
                  <a:latin typeface="Lato"/>
                  <a:ea typeface="Lato"/>
                  <a:cs typeface="Lato"/>
                  <a:sym typeface="Lato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spotify</a:t>
              </a:r>
              <a:r>
                <a:rPr lang="it-IT" sz="600" dirty="0">
                  <a:solidFill>
                    <a:srgbClr val="00B0F0"/>
                  </a:solidFill>
                  <a:latin typeface="Lato"/>
                  <a:ea typeface="Lato"/>
                  <a:cs typeface="Lato"/>
                  <a:sym typeface="Lato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-and-</a:t>
              </a:r>
              <a:r>
                <a:rPr lang="it-IT" sz="600" dirty="0" err="1">
                  <a:solidFill>
                    <a:srgbClr val="00B0F0"/>
                  </a:solidFill>
                  <a:latin typeface="Lato"/>
                  <a:ea typeface="Lato"/>
                  <a:cs typeface="Lato"/>
                  <a:sym typeface="Lato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youtube</a:t>
              </a:r>
              <a:endParaRPr sz="600" dirty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62" name="Google Shape;862;p43"/>
            <p:cNvSpPr txBox="1"/>
            <p:nvPr/>
          </p:nvSpPr>
          <p:spPr>
            <a:xfrm>
              <a:off x="1277424" y="2210550"/>
              <a:ext cx="27159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Spotify and </a:t>
              </a:r>
              <a:r>
                <a:rPr lang="en" dirty="0" err="1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Youtube</a:t>
              </a:r>
              <a:endParaRPr dirty="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grpSp>
        <p:nvGrpSpPr>
          <p:cNvPr id="863" name="Google Shape;863;p43"/>
          <p:cNvGrpSpPr/>
          <p:nvPr/>
        </p:nvGrpSpPr>
        <p:grpSpPr>
          <a:xfrm>
            <a:off x="5150689" y="1240162"/>
            <a:ext cx="2715900" cy="1736588"/>
            <a:chOff x="5150689" y="1240163"/>
            <a:chExt cx="2715900" cy="1736588"/>
          </a:xfrm>
        </p:grpSpPr>
        <p:sp>
          <p:nvSpPr>
            <p:cNvPr id="864" name="Google Shape;864;p43"/>
            <p:cNvSpPr/>
            <p:nvPr/>
          </p:nvSpPr>
          <p:spPr>
            <a:xfrm>
              <a:off x="6089538" y="1240163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3"/>
            <p:cNvSpPr txBox="1"/>
            <p:nvPr/>
          </p:nvSpPr>
          <p:spPr>
            <a:xfrm>
              <a:off x="5150688" y="2577151"/>
              <a:ext cx="2715900" cy="39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600" dirty="0">
                  <a:solidFill>
                    <a:srgbClr val="00B0F0"/>
                  </a:solidFill>
                  <a:latin typeface="Lato"/>
                  <a:ea typeface="Lato"/>
                  <a:cs typeface="Lato"/>
                  <a:sym typeface="Lato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</a:t>
              </a:r>
              <a:r>
                <a:rPr lang="it-IT" sz="600" dirty="0" err="1">
                  <a:solidFill>
                    <a:srgbClr val="00B0F0"/>
                  </a:solidFill>
                  <a:latin typeface="Lato"/>
                  <a:ea typeface="Lato"/>
                  <a:cs typeface="Lato"/>
                  <a:sym typeface="Lato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www.kaggle.com</a:t>
              </a:r>
              <a:r>
                <a:rPr lang="it-IT" sz="600" dirty="0">
                  <a:solidFill>
                    <a:srgbClr val="00B0F0"/>
                  </a:solidFill>
                  <a:latin typeface="Lato"/>
                  <a:ea typeface="Lato"/>
                  <a:cs typeface="Lato"/>
                  <a:sym typeface="Lato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/datasets/</a:t>
              </a:r>
              <a:r>
                <a:rPr lang="it-IT" sz="600" dirty="0" err="1">
                  <a:solidFill>
                    <a:srgbClr val="00B0F0"/>
                  </a:solidFill>
                  <a:latin typeface="Lato"/>
                  <a:ea typeface="Lato"/>
                  <a:cs typeface="Lato"/>
                  <a:sym typeface="Lato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sujaykapadnis</a:t>
              </a:r>
              <a:r>
                <a:rPr lang="it-IT" sz="600" dirty="0">
                  <a:solidFill>
                    <a:srgbClr val="00B0F0"/>
                  </a:solidFill>
                  <a:latin typeface="Lato"/>
                  <a:ea typeface="Lato"/>
                  <a:cs typeface="Lato"/>
                  <a:sym typeface="Lato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/</a:t>
              </a:r>
              <a:r>
                <a:rPr lang="it-IT" sz="600" dirty="0" err="1">
                  <a:solidFill>
                    <a:srgbClr val="00B0F0"/>
                  </a:solidFill>
                  <a:latin typeface="Lato"/>
                  <a:ea typeface="Lato"/>
                  <a:cs typeface="Lato"/>
                  <a:sym typeface="Lato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spotify-songs</a:t>
              </a:r>
              <a:endParaRPr sz="600" dirty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66" name="Google Shape;866;p43"/>
            <p:cNvSpPr txBox="1"/>
            <p:nvPr/>
          </p:nvSpPr>
          <p:spPr>
            <a:xfrm>
              <a:off x="5150688" y="2210550"/>
              <a:ext cx="27159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s</a:t>
              </a:r>
              <a:r>
                <a:rPr lang="en" dirty="0" err="1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potify</a:t>
              </a:r>
              <a:r>
                <a:rPr lang="en" dirty="0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rPr>
                <a:t> songs</a:t>
              </a:r>
              <a:endParaRPr dirty="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endParaRPr>
            </a:p>
          </p:txBody>
        </p:sp>
      </p:grpSp>
      <p:sp>
        <p:nvSpPr>
          <p:cNvPr id="871" name="Google Shape;871;p43"/>
          <p:cNvSpPr txBox="1"/>
          <p:nvPr/>
        </p:nvSpPr>
        <p:spPr>
          <a:xfrm>
            <a:off x="995899" y="3208868"/>
            <a:ext cx="3294576" cy="7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Id   Artist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Url_spotify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Track   Album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Album_type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Uri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Danceability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Energy   Key   Loudness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Speechiness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Acousticness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Instrumentalness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Liveness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Valence   Tempo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Duration_ms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Url_youtube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Title   Channel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Views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Likes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Comments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Description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Licensed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official_video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Stream</a:t>
            </a:r>
          </a:p>
        </p:txBody>
      </p:sp>
      <p:cxnSp>
        <p:nvCxnSpPr>
          <p:cNvPr id="892" name="Google Shape;892;p43"/>
          <p:cNvCxnSpPr>
            <a:stCxn id="860" idx="6"/>
            <a:endCxn id="864" idx="2"/>
          </p:cNvCxnSpPr>
          <p:nvPr/>
        </p:nvCxnSpPr>
        <p:spPr>
          <a:xfrm>
            <a:off x="3054474" y="1659263"/>
            <a:ext cx="303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5" name="Immagine 4" descr="Immagine che contiene schizzo, Elementi grafici, clipart, design&#10;&#10;Descrizione generata automaticamente">
            <a:extLst>
              <a:ext uri="{FF2B5EF4-FFF2-40B4-BE49-F238E27FC236}">
                <a16:creationId xmlns:a16="http://schemas.microsoft.com/office/drawing/2014/main" id="{0166B224-B3A6-2C44-90D3-D84B4831D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303" y="1518362"/>
            <a:ext cx="558672" cy="281802"/>
          </a:xfrm>
          <a:prstGeom prst="rect">
            <a:avLst/>
          </a:prstGeom>
        </p:spPr>
      </p:pic>
      <p:pic>
        <p:nvPicPr>
          <p:cNvPr id="8" name="Immagine 7" descr="Immagine che contiene rosso, Elementi grafici, simbolo, Carminio&#10;&#10;Descrizione generata automaticamente">
            <a:extLst>
              <a:ext uri="{FF2B5EF4-FFF2-40B4-BE49-F238E27FC236}">
                <a16:creationId xmlns:a16="http://schemas.microsoft.com/office/drawing/2014/main" id="{EE8FBC03-C813-F71F-90BE-19454FF841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585" y="1576595"/>
            <a:ext cx="237126" cy="163765"/>
          </a:xfrm>
          <a:prstGeom prst="rect">
            <a:avLst/>
          </a:prstGeom>
        </p:spPr>
      </p:pic>
      <p:pic>
        <p:nvPicPr>
          <p:cNvPr id="9" name="Immagine 8" descr="Immagine che contiene Elementi grafici, cerchio, Policromia, cartone animato&#10;&#10;Descrizione generata automaticamente">
            <a:extLst>
              <a:ext uri="{FF2B5EF4-FFF2-40B4-BE49-F238E27FC236}">
                <a16:creationId xmlns:a16="http://schemas.microsoft.com/office/drawing/2014/main" id="{4C6E41AD-1C27-E717-EF99-971E9ABA7B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1560" y="1469264"/>
            <a:ext cx="359225" cy="359225"/>
          </a:xfrm>
          <a:prstGeom prst="rect">
            <a:avLst/>
          </a:prstGeom>
        </p:spPr>
      </p:pic>
      <p:pic>
        <p:nvPicPr>
          <p:cNvPr id="7" name="Immagine 6" descr="Immagine che contiene Elementi grafici, logo, simbolo, grafica&#10;&#10;Descrizione generata automaticamente">
            <a:extLst>
              <a:ext uri="{FF2B5EF4-FFF2-40B4-BE49-F238E27FC236}">
                <a16:creationId xmlns:a16="http://schemas.microsoft.com/office/drawing/2014/main" id="{7C7AAC13-410C-8DE6-3F57-AADD409C6A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4231" y="1508249"/>
            <a:ext cx="597912" cy="300459"/>
          </a:xfrm>
          <a:prstGeom prst="rect">
            <a:avLst/>
          </a:prstGeom>
        </p:spPr>
      </p:pic>
      <p:sp>
        <p:nvSpPr>
          <p:cNvPr id="10" name="Google Shape;871;p43">
            <a:extLst>
              <a:ext uri="{FF2B5EF4-FFF2-40B4-BE49-F238E27FC236}">
                <a16:creationId xmlns:a16="http://schemas.microsoft.com/office/drawing/2014/main" id="{F6D20A74-4728-4E4A-9EB2-C2DC5942211F}"/>
              </a:ext>
            </a:extLst>
          </p:cNvPr>
          <p:cNvSpPr txBox="1"/>
          <p:nvPr/>
        </p:nvSpPr>
        <p:spPr>
          <a:xfrm>
            <a:off x="4853525" y="3204634"/>
            <a:ext cx="3294576" cy="7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track_id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track_name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track_artist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track_popularity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track_album_id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track_album_name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track_album_release_date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playlist_name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playlist_id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playlist_genre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playlist_subgenre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danceability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energy. key   loudness   mode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speechiness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acousticness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instrumentalness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liveness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valence</a:t>
            </a:r>
            <a:r>
              <a:rPr lang="it-IT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tempo  </a:t>
            </a:r>
            <a:r>
              <a:rPr lang="it-IT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duration_ms</a:t>
            </a:r>
            <a:endParaRPr lang="it-IT" sz="9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Immagine 2" descr="Immagine che contiene Carattere, Elementi grafici, logo, grafica&#10;&#10;Descrizione generata automaticamente">
            <a:extLst>
              <a:ext uri="{FF2B5EF4-FFF2-40B4-BE49-F238E27FC236}">
                <a16:creationId xmlns:a16="http://schemas.microsoft.com/office/drawing/2014/main" id="{B6D60938-9B7D-0C75-BBCD-E4D627ADCC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6834" y="1338196"/>
            <a:ext cx="679902" cy="262597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3D7A2763-615F-544D-F7B4-80D74247D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1942" y="3256208"/>
            <a:ext cx="1539158" cy="6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ome | rdflib.github.io">
            <a:extLst>
              <a:ext uri="{FF2B5EF4-FFF2-40B4-BE49-F238E27FC236}">
                <a16:creationId xmlns:a16="http://schemas.microsoft.com/office/drawing/2014/main" id="{5DD2479C-040A-A3CA-D537-E157FD89B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618" y="5324106"/>
            <a:ext cx="538904" cy="53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GraphDB - Revision #13 - Database of Databases">
            <a:extLst>
              <a:ext uri="{FF2B5EF4-FFF2-40B4-BE49-F238E27FC236}">
                <a16:creationId xmlns:a16="http://schemas.microsoft.com/office/drawing/2014/main" id="{BC94622E-A12F-6BF6-AED5-FB029A275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722" y="1413982"/>
            <a:ext cx="1272643" cy="35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111;p23">
            <a:extLst>
              <a:ext uri="{FF2B5EF4-FFF2-40B4-BE49-F238E27FC236}">
                <a16:creationId xmlns:a16="http://schemas.microsoft.com/office/drawing/2014/main" id="{BF8D6BF5-E3A5-F79D-4C2D-A20905F310FF}"/>
              </a:ext>
            </a:extLst>
          </p:cNvPr>
          <p:cNvSpPr txBox="1">
            <a:spLocks/>
          </p:cNvSpPr>
          <p:nvPr/>
        </p:nvSpPr>
        <p:spPr>
          <a:xfrm>
            <a:off x="423188" y="-1929204"/>
            <a:ext cx="1698910" cy="7504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CLEANING</a:t>
            </a:r>
          </a:p>
          <a:p>
            <a:pPr algn="ctr"/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Different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timestamps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duplicate data, …</a:t>
            </a:r>
          </a:p>
        </p:txBody>
      </p:sp>
      <p:sp>
        <p:nvSpPr>
          <p:cNvPr id="13" name="Google Shape;111;p23">
            <a:extLst>
              <a:ext uri="{FF2B5EF4-FFF2-40B4-BE49-F238E27FC236}">
                <a16:creationId xmlns:a16="http://schemas.microsoft.com/office/drawing/2014/main" id="{2755FAD6-2C93-0221-45FB-5EDA59230E1B}"/>
              </a:ext>
            </a:extLst>
          </p:cNvPr>
          <p:cNvSpPr txBox="1">
            <a:spLocks/>
          </p:cNvSpPr>
          <p:nvPr/>
        </p:nvSpPr>
        <p:spPr>
          <a:xfrm>
            <a:off x="2570672" y="-1496204"/>
            <a:ext cx="1698909" cy="576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MERGE</a:t>
            </a:r>
          </a:p>
          <a:p>
            <a:pPr algn="ctr"/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 matching</a:t>
            </a:r>
          </a:p>
        </p:txBody>
      </p:sp>
      <p:sp>
        <p:nvSpPr>
          <p:cNvPr id="14" name="Google Shape;111;p23">
            <a:extLst>
              <a:ext uri="{FF2B5EF4-FFF2-40B4-BE49-F238E27FC236}">
                <a16:creationId xmlns:a16="http://schemas.microsoft.com/office/drawing/2014/main" id="{69F00291-0D53-1347-5066-F687833E1390}"/>
              </a:ext>
            </a:extLst>
          </p:cNvPr>
          <p:cNvSpPr txBox="1">
            <a:spLocks/>
          </p:cNvSpPr>
          <p:nvPr/>
        </p:nvSpPr>
        <p:spPr>
          <a:xfrm>
            <a:off x="4718155" y="-1368712"/>
            <a:ext cx="1698909" cy="980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LOADING</a:t>
            </a:r>
          </a:p>
          <a:p>
            <a:pPr algn="ctr"/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Entities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data </a:t>
            </a:r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properties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</a:p>
          <a:p>
            <a:pPr algn="ctr"/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properties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linking</a:t>
            </a:r>
          </a:p>
          <a:p>
            <a:pPr algn="ctr"/>
            <a:endParaRPr lang="it-IT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Google Shape;111;p23">
            <a:extLst>
              <a:ext uri="{FF2B5EF4-FFF2-40B4-BE49-F238E27FC236}">
                <a16:creationId xmlns:a16="http://schemas.microsoft.com/office/drawing/2014/main" id="{A7E0F7A5-C939-6ECF-9166-6B582DB41349}"/>
              </a:ext>
            </a:extLst>
          </p:cNvPr>
          <p:cNvSpPr txBox="1">
            <a:spLocks/>
          </p:cNvSpPr>
          <p:nvPr/>
        </p:nvSpPr>
        <p:spPr>
          <a:xfrm>
            <a:off x="6865638" y="-784019"/>
            <a:ext cx="1698909" cy="5982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SERIALIZATION</a:t>
            </a:r>
          </a:p>
          <a:p>
            <a:pPr algn="ctr"/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Single </a:t>
            </a:r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Turtle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(.</a:t>
            </a:r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ttl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file</a:t>
            </a:r>
          </a:p>
          <a:p>
            <a:pPr algn="ctr"/>
            <a:endParaRPr lang="it-IT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BE1A239-84BF-883F-B87B-92EBA0EC99AC}"/>
              </a:ext>
            </a:extLst>
          </p:cNvPr>
          <p:cNvSpPr txBox="1"/>
          <p:nvPr/>
        </p:nvSpPr>
        <p:spPr>
          <a:xfrm>
            <a:off x="2022475" y="191135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63FA7CA-442E-F479-FCD4-8E59CDC1B151}"/>
              </a:ext>
            </a:extLst>
          </p:cNvPr>
          <p:cNvSpPr txBox="1"/>
          <p:nvPr/>
        </p:nvSpPr>
        <p:spPr>
          <a:xfrm>
            <a:off x="1987550" y="197802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54464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schermata, cerchio, diagramma, design&#10;&#10;Descrizione generata automaticamente">
            <a:extLst>
              <a:ext uri="{FF2B5EF4-FFF2-40B4-BE49-F238E27FC236}">
                <a16:creationId xmlns:a16="http://schemas.microsoft.com/office/drawing/2014/main" id="{2326A38B-11C0-FE02-30D4-2DB258C4B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213698"/>
            <a:ext cx="7772400" cy="3428130"/>
          </a:xfrm>
          <a:prstGeom prst="rect">
            <a:avLst/>
          </a:prstGeom>
        </p:spPr>
      </p:pic>
      <p:sp>
        <p:nvSpPr>
          <p:cNvPr id="7" name="Titolo 6">
            <a:extLst>
              <a:ext uri="{FF2B5EF4-FFF2-40B4-BE49-F238E27FC236}">
                <a16:creationId xmlns:a16="http://schemas.microsoft.com/office/drawing/2014/main" id="{EBDD9DE3-3DA3-89AB-10F2-9EC19A70F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PIPELINE</a:t>
            </a:r>
          </a:p>
        </p:txBody>
      </p:sp>
      <p:sp>
        <p:nvSpPr>
          <p:cNvPr id="11" name="Google Shape;111;p23">
            <a:extLst>
              <a:ext uri="{FF2B5EF4-FFF2-40B4-BE49-F238E27FC236}">
                <a16:creationId xmlns:a16="http://schemas.microsoft.com/office/drawing/2014/main" id="{703A1A82-7E09-EF3D-00CF-490CDAF33BFD}"/>
              </a:ext>
            </a:extLst>
          </p:cNvPr>
          <p:cNvSpPr txBox="1">
            <a:spLocks/>
          </p:cNvSpPr>
          <p:nvPr/>
        </p:nvSpPr>
        <p:spPr>
          <a:xfrm>
            <a:off x="423188" y="1512728"/>
            <a:ext cx="1698910" cy="7504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CLEANING</a:t>
            </a:r>
          </a:p>
          <a:p>
            <a:pPr algn="ctr"/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Different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timestamps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duplicate data, …</a:t>
            </a:r>
          </a:p>
        </p:txBody>
      </p:sp>
      <p:cxnSp>
        <p:nvCxnSpPr>
          <p:cNvPr id="16" name="Connettore 7 15">
            <a:extLst>
              <a:ext uri="{FF2B5EF4-FFF2-40B4-BE49-F238E27FC236}">
                <a16:creationId xmlns:a16="http://schemas.microsoft.com/office/drawing/2014/main" id="{07F250F0-02D2-F512-F3B3-6185ECAE5833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>
            <a:off x="2122098" y="1887977"/>
            <a:ext cx="448574" cy="34575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111;p23">
            <a:extLst>
              <a:ext uri="{FF2B5EF4-FFF2-40B4-BE49-F238E27FC236}">
                <a16:creationId xmlns:a16="http://schemas.microsoft.com/office/drawing/2014/main" id="{D9C8FC5B-83D4-33DC-4630-8681BD20116B}"/>
              </a:ext>
            </a:extLst>
          </p:cNvPr>
          <p:cNvSpPr txBox="1">
            <a:spLocks/>
          </p:cNvSpPr>
          <p:nvPr/>
        </p:nvSpPr>
        <p:spPr>
          <a:xfrm>
            <a:off x="2570672" y="1945728"/>
            <a:ext cx="1698909" cy="576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MERGE</a:t>
            </a:r>
          </a:p>
          <a:p>
            <a:pPr algn="ctr"/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 matching</a:t>
            </a:r>
          </a:p>
        </p:txBody>
      </p:sp>
      <p:cxnSp>
        <p:nvCxnSpPr>
          <p:cNvPr id="23" name="Connettore 7 22">
            <a:extLst>
              <a:ext uri="{FF2B5EF4-FFF2-40B4-BE49-F238E27FC236}">
                <a16:creationId xmlns:a16="http://schemas.microsoft.com/office/drawing/2014/main" id="{C8BA68C3-A461-010B-B33F-1C9F98FC6227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4269581" y="2233728"/>
            <a:ext cx="448574" cy="2880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111;p23">
            <a:extLst>
              <a:ext uri="{FF2B5EF4-FFF2-40B4-BE49-F238E27FC236}">
                <a16:creationId xmlns:a16="http://schemas.microsoft.com/office/drawing/2014/main" id="{44F3FCF0-B5D9-F619-232F-62293C101D91}"/>
              </a:ext>
            </a:extLst>
          </p:cNvPr>
          <p:cNvSpPr txBox="1">
            <a:spLocks/>
          </p:cNvSpPr>
          <p:nvPr/>
        </p:nvSpPr>
        <p:spPr>
          <a:xfrm>
            <a:off x="4718155" y="2073220"/>
            <a:ext cx="1698909" cy="980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LOADING</a:t>
            </a:r>
          </a:p>
          <a:p>
            <a:pPr algn="ctr"/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Entities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data </a:t>
            </a:r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properties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</a:p>
          <a:p>
            <a:pPr algn="ctr"/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properties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linking</a:t>
            </a:r>
          </a:p>
          <a:p>
            <a:pPr algn="ctr"/>
            <a:endParaRPr lang="it-IT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Google Shape;111;p23">
            <a:extLst>
              <a:ext uri="{FF2B5EF4-FFF2-40B4-BE49-F238E27FC236}">
                <a16:creationId xmlns:a16="http://schemas.microsoft.com/office/drawing/2014/main" id="{656914D7-2825-C9E7-EEF8-02EB39C997FF}"/>
              </a:ext>
            </a:extLst>
          </p:cNvPr>
          <p:cNvSpPr txBox="1">
            <a:spLocks/>
          </p:cNvSpPr>
          <p:nvPr/>
        </p:nvSpPr>
        <p:spPr>
          <a:xfrm>
            <a:off x="6865638" y="2657913"/>
            <a:ext cx="1698909" cy="5982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SERIALIZATION</a:t>
            </a:r>
          </a:p>
          <a:p>
            <a:pPr algn="ctr"/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Single </a:t>
            </a:r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Turtle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(.</a:t>
            </a:r>
            <a:r>
              <a:rPr lang="it-IT" sz="1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ttl</a:t>
            </a:r>
            <a:r>
              <a:rPr lang="it-IT" sz="1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file</a:t>
            </a:r>
          </a:p>
          <a:p>
            <a:pPr algn="ctr"/>
            <a:endParaRPr lang="it-IT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26" name="Connettore 7 25">
            <a:extLst>
              <a:ext uri="{FF2B5EF4-FFF2-40B4-BE49-F238E27FC236}">
                <a16:creationId xmlns:a16="http://schemas.microsoft.com/office/drawing/2014/main" id="{8C2FF579-F55E-9A5B-8397-3AD2A33CD26D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6417064" y="2563486"/>
            <a:ext cx="448574" cy="38987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Home | rdflib.github.io">
            <a:extLst>
              <a:ext uri="{FF2B5EF4-FFF2-40B4-BE49-F238E27FC236}">
                <a16:creationId xmlns:a16="http://schemas.microsoft.com/office/drawing/2014/main" id="{56579062-F410-27A9-207B-67BEBF2F4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618" y="3978388"/>
            <a:ext cx="538904" cy="53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FD3788E-304A-20F2-7B78-C303D1077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904" y="3256208"/>
            <a:ext cx="1539158" cy="6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raphDB - Revision #13 - Database of Databases">
            <a:extLst>
              <a:ext uri="{FF2B5EF4-FFF2-40B4-BE49-F238E27FC236}">
                <a16:creationId xmlns:a16="http://schemas.microsoft.com/office/drawing/2014/main" id="{5BEA86E7-F992-FE8D-D92F-86A41A9CE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724" y="1413982"/>
            <a:ext cx="1272643" cy="35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335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ONTOLOGY</a:t>
            </a:r>
            <a:endParaRPr dirty="0"/>
          </a:p>
        </p:txBody>
      </p:sp>
      <p:pic>
        <p:nvPicPr>
          <p:cNvPr id="3" name="Immagine 2" descr="Immagine che contiene schermata, cerchio, diagramma, design&#10;&#10;Descrizione generata automaticamente">
            <a:extLst>
              <a:ext uri="{FF2B5EF4-FFF2-40B4-BE49-F238E27FC236}">
                <a16:creationId xmlns:a16="http://schemas.microsoft.com/office/drawing/2014/main" id="{C490E639-2603-F511-B1F5-456AEAA4E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70345"/>
            <a:ext cx="7772400" cy="342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65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ONTOLOGY</a:t>
            </a:r>
            <a:endParaRPr dirty="0"/>
          </a:p>
        </p:txBody>
      </p:sp>
      <p:pic>
        <p:nvPicPr>
          <p:cNvPr id="3" name="Immagine 2" descr="Immagine che contiene schermata, cerchio, diagramma, design&#10;&#10;Descrizione generata automaticamente">
            <a:extLst>
              <a:ext uri="{FF2B5EF4-FFF2-40B4-BE49-F238E27FC236}">
                <a16:creationId xmlns:a16="http://schemas.microsoft.com/office/drawing/2014/main" id="{C490E639-2603-F511-B1F5-456AEAA4EE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55" t="-3840" r="37157" b="36892"/>
          <a:stretch/>
        </p:blipFill>
        <p:spPr>
          <a:xfrm>
            <a:off x="862642" y="1021025"/>
            <a:ext cx="7142671" cy="330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61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ONTOLOGY</a:t>
            </a:r>
            <a:endParaRPr dirty="0"/>
          </a:p>
        </p:txBody>
      </p:sp>
      <p:pic>
        <p:nvPicPr>
          <p:cNvPr id="3" name="Immagine 2" descr="Immagine che contiene schermata, cerchio, diagramma, design&#10;&#10;Descrizione generata automaticamente">
            <a:extLst>
              <a:ext uri="{FF2B5EF4-FFF2-40B4-BE49-F238E27FC236}">
                <a16:creationId xmlns:a16="http://schemas.microsoft.com/office/drawing/2014/main" id="{C490E639-2603-F511-B1F5-456AEAA4EE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69" t="45313" r="-978" b="-1091"/>
          <a:stretch/>
        </p:blipFill>
        <p:spPr>
          <a:xfrm>
            <a:off x="1017028" y="1371601"/>
            <a:ext cx="7109944" cy="3025902"/>
          </a:xfrm>
          <a:prstGeom prst="rect">
            <a:avLst/>
          </a:prstGeom>
        </p:spPr>
      </p:pic>
      <p:pic>
        <p:nvPicPr>
          <p:cNvPr id="2" name="Picture 2" descr="SHACL shape validation in your own language | Joinup">
            <a:extLst>
              <a:ext uri="{FF2B5EF4-FFF2-40B4-BE49-F238E27FC236}">
                <a16:creationId xmlns:a16="http://schemas.microsoft.com/office/drawing/2014/main" id="{5A02198C-2555-7921-5235-D1D9DF8D0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4913" y="1185840"/>
            <a:ext cx="489493" cy="48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61F8EBF-BD1D-40CC-82EE-BB3024B4C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8601" y="2519360"/>
            <a:ext cx="1701438" cy="147624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43AF0F1-7D14-D21E-6C17-CBE752A97A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79279" y="2519360"/>
            <a:ext cx="1660330" cy="14932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A1CDFDF-C0E2-EE92-FAA4-D6C1FF4C3B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45345" y="1988181"/>
            <a:ext cx="1908628" cy="201750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560DC7E-2A38-0260-A94B-7ED4836CEF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45345" y="4005690"/>
            <a:ext cx="1908628" cy="68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01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VALIDATION</a:t>
            </a:r>
            <a:endParaRPr dirty="0"/>
          </a:p>
        </p:txBody>
      </p:sp>
      <p:pic>
        <p:nvPicPr>
          <p:cNvPr id="1026" name="Picture 2" descr="SHACL shape validation in your own language | Joinup">
            <a:extLst>
              <a:ext uri="{FF2B5EF4-FFF2-40B4-BE49-F238E27FC236}">
                <a16:creationId xmlns:a16="http://schemas.microsoft.com/office/drawing/2014/main" id="{E561FA3D-9CA4-1381-0B1C-511CABF09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253" y="1185840"/>
            <a:ext cx="489493" cy="48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207325D6-A13E-19C1-735F-4F1B4C93E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941" y="2519360"/>
            <a:ext cx="1701438" cy="147624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7A16190-237A-484F-FD64-A2A81C628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619" y="2519360"/>
            <a:ext cx="1660330" cy="149328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3CE8A2B-B0F4-29C1-5DFE-5E2E502019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7685" y="1988181"/>
            <a:ext cx="1908628" cy="201750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EAB259A-6F82-88E0-DE64-0F68FF5E65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7685" y="4005690"/>
            <a:ext cx="1908628" cy="68531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311A6A9-341B-B9CC-4A01-3281384C61C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572000" y="-2110550"/>
            <a:ext cx="4478542" cy="190422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266C3F1-C915-A15F-C49C-523284ED629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7055" y="-1846710"/>
            <a:ext cx="4484945" cy="13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07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Immagine 2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72000" y="1883474"/>
            <a:ext cx="4478542" cy="1904227"/>
          </a:xfrm>
          <a:prstGeom prst="rect">
            <a:avLst/>
          </a:prstGeom>
        </p:spPr>
      </p:pic>
      <p:pic>
        <p:nvPicPr>
          <p:cNvPr id="206" name="Immagine 20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7055" y="2147314"/>
            <a:ext cx="4484945" cy="1376549"/>
          </a:xfrm>
          <a:prstGeom prst="rect">
            <a:avLst/>
          </a:prstGeom>
        </p:spPr>
      </p:pic>
      <p:sp>
        <p:nvSpPr>
          <p:cNvPr id="4" name="Google Shape;483;p30">
            <a:extLst>
              <a:ext uri="{FF2B5EF4-FFF2-40B4-BE49-F238E27FC236}">
                <a16:creationId xmlns:a16="http://schemas.microsoft.com/office/drawing/2014/main" id="{78AA1897-C0B9-4266-32F3-C53F4EDB56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QUERIES (1)</a:t>
            </a:r>
            <a:endParaRPr sz="1800" dirty="0"/>
          </a:p>
        </p:txBody>
      </p:sp>
      <p:sp>
        <p:nvSpPr>
          <p:cNvPr id="5" name="Google Shape;483;p30">
            <a:extLst>
              <a:ext uri="{FF2B5EF4-FFF2-40B4-BE49-F238E27FC236}">
                <a16:creationId xmlns:a16="http://schemas.microsoft.com/office/drawing/2014/main" id="{E938BFF2-2E7E-6CF4-390D-04B55022A077}"/>
              </a:ext>
            </a:extLst>
          </p:cNvPr>
          <p:cNvSpPr txBox="1">
            <a:spLocks/>
          </p:cNvSpPr>
          <p:nvPr/>
        </p:nvSpPr>
        <p:spPr>
          <a:xfrm>
            <a:off x="720000" y="733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it-IT" sz="1200" dirty="0">
                <a:solidFill>
                  <a:schemeClr val="bg2"/>
                </a:solidFill>
              </a:rPr>
              <a:t>Top 10 </a:t>
            </a:r>
            <a:r>
              <a:rPr lang="it-IT" sz="1200" dirty="0" err="1">
                <a:solidFill>
                  <a:schemeClr val="bg2"/>
                </a:solidFill>
              </a:rPr>
              <a:t>songs</a:t>
            </a:r>
            <a:r>
              <a:rPr lang="it-IT" sz="1200" dirty="0">
                <a:solidFill>
                  <a:schemeClr val="bg2"/>
                </a:solidFill>
              </a:rPr>
              <a:t> by </a:t>
            </a:r>
            <a:r>
              <a:rPr lang="it-IT" sz="1200" dirty="0" err="1">
                <a:solidFill>
                  <a:schemeClr val="bg2"/>
                </a:solidFill>
              </a:rPr>
              <a:t>number</a:t>
            </a:r>
            <a:r>
              <a:rPr lang="it-IT" sz="1200" dirty="0">
                <a:solidFill>
                  <a:schemeClr val="bg2"/>
                </a:solidFill>
              </a:rPr>
              <a:t> of streams</a:t>
            </a:r>
            <a:endParaRPr lang="en-US" sz="12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rauma &amp; Emergency Center Infographics by Slidesgo">
  <a:themeElements>
    <a:clrScheme name="Simple Light">
      <a:dk1>
        <a:srgbClr val="FFFFFF"/>
      </a:dk1>
      <a:lt1>
        <a:srgbClr val="000000"/>
      </a:lt1>
      <a:dk2>
        <a:srgbClr val="CCCCCC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1069</Words>
  <Application>Microsoft Macintosh PowerPoint</Application>
  <PresentationFormat>Presentazione su schermo (16:9)</PresentationFormat>
  <Paragraphs>87</Paragraphs>
  <Slides>20</Slides>
  <Notes>20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7" baseType="lpstr">
      <vt:lpstr>Lexend Exa</vt:lpstr>
      <vt:lpstr>Lexend Exa Medium</vt:lpstr>
      <vt:lpstr>Roboto Condensed Light</vt:lpstr>
      <vt:lpstr>Palanquin Dark Medium</vt:lpstr>
      <vt:lpstr>Lato</vt:lpstr>
      <vt:lpstr>Arial</vt:lpstr>
      <vt:lpstr>Trauma &amp; Emergency Center Infographics by Slidesgo</vt:lpstr>
      <vt:lpstr>Spotify &amp; Youtube Songs Statistics FRANGI Francesco Frigato, Andrea Felline, Gianluca Antolini</vt:lpstr>
      <vt:lpstr>TOPIC</vt:lpstr>
      <vt:lpstr>DATASETS</vt:lpstr>
      <vt:lpstr>PIPELINE</vt:lpstr>
      <vt:lpstr>ONTOLOGY</vt:lpstr>
      <vt:lpstr>ONTOLOGY</vt:lpstr>
      <vt:lpstr>ONTOLOGY</vt:lpstr>
      <vt:lpstr>VALIDATION</vt:lpstr>
      <vt:lpstr>QUERIES (1)</vt:lpstr>
      <vt:lpstr>QUERIES (2)</vt:lpstr>
      <vt:lpstr>QUERIES (3)</vt:lpstr>
      <vt:lpstr>QUERIES (4)</vt:lpstr>
      <vt:lpstr>QUERIES (5)</vt:lpstr>
      <vt:lpstr>QUERIES (6)</vt:lpstr>
      <vt:lpstr>QUERIES (7)</vt:lpstr>
      <vt:lpstr>QUERIES (8)</vt:lpstr>
      <vt:lpstr>QUERIES (9)</vt:lpstr>
      <vt:lpstr>QUERIES (10)</vt:lpstr>
      <vt:lpstr>QUERIES (11)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Spotify &amp; Youtube Songs Statistics FRANGI Francesco Frigato, Andrea Felline, Gianluca Antolini</dc:title>
  <cp:lastModifiedBy>Antolini Gianluca</cp:lastModifiedBy>
  <cp:revision>12</cp:revision>
  <dcterms:modified xsi:type="dcterms:W3CDTF">2024-01-03T16:19:28Z</dcterms:modified>
</cp:coreProperties>
</file>